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0"/>
  </p:notesMasterIdLst>
  <p:handoutMasterIdLst>
    <p:handoutMasterId r:id="rId101"/>
  </p:handoutMasterIdLst>
  <p:sldIdLst>
    <p:sldId id="256" r:id="rId2"/>
    <p:sldId id="403" r:id="rId3"/>
    <p:sldId id="313" r:id="rId4"/>
    <p:sldId id="314" r:id="rId5"/>
    <p:sldId id="315" r:id="rId6"/>
    <p:sldId id="304" r:id="rId7"/>
    <p:sldId id="393" r:id="rId8"/>
    <p:sldId id="395" r:id="rId9"/>
    <p:sldId id="257" r:id="rId10"/>
    <p:sldId id="396" r:id="rId11"/>
    <p:sldId id="259" r:id="rId12"/>
    <p:sldId id="329" r:id="rId13"/>
    <p:sldId id="260" r:id="rId14"/>
    <p:sldId id="397" r:id="rId15"/>
    <p:sldId id="402" r:id="rId16"/>
    <p:sldId id="265" r:id="rId17"/>
    <p:sldId id="305" r:id="rId18"/>
    <p:sldId id="316" r:id="rId19"/>
    <p:sldId id="317" r:id="rId20"/>
    <p:sldId id="267" r:id="rId21"/>
    <p:sldId id="268" r:id="rId22"/>
    <p:sldId id="298" r:id="rId23"/>
    <p:sldId id="310" r:id="rId24"/>
    <p:sldId id="270" r:id="rId25"/>
    <p:sldId id="271" r:id="rId26"/>
    <p:sldId id="308" r:id="rId27"/>
    <p:sldId id="309" r:id="rId28"/>
    <p:sldId id="311" r:id="rId29"/>
    <p:sldId id="272" r:id="rId30"/>
    <p:sldId id="273" r:id="rId31"/>
    <p:sldId id="391" r:id="rId32"/>
    <p:sldId id="406" r:id="rId33"/>
    <p:sldId id="399" r:id="rId34"/>
    <p:sldId id="394" r:id="rId35"/>
    <p:sldId id="275" r:id="rId36"/>
    <p:sldId id="276" r:id="rId37"/>
    <p:sldId id="277" r:id="rId38"/>
    <p:sldId id="278" r:id="rId39"/>
    <p:sldId id="279" r:id="rId40"/>
    <p:sldId id="339" r:id="rId41"/>
    <p:sldId id="280" r:id="rId42"/>
    <p:sldId id="281" r:id="rId43"/>
    <p:sldId id="407" r:id="rId44"/>
    <p:sldId id="404" r:id="rId45"/>
    <p:sldId id="262" r:id="rId46"/>
    <p:sldId id="261" r:id="rId47"/>
    <p:sldId id="264" r:id="rId48"/>
    <p:sldId id="338" r:id="rId49"/>
    <p:sldId id="400" r:id="rId50"/>
    <p:sldId id="282" r:id="rId51"/>
    <p:sldId id="299" r:id="rId52"/>
    <p:sldId id="283" r:id="rId53"/>
    <p:sldId id="284" r:id="rId54"/>
    <p:sldId id="337" r:id="rId55"/>
    <p:sldId id="285" r:id="rId56"/>
    <p:sldId id="326" r:id="rId57"/>
    <p:sldId id="336" r:id="rId58"/>
    <p:sldId id="401" r:id="rId59"/>
    <p:sldId id="344" r:id="rId60"/>
    <p:sldId id="348" r:id="rId61"/>
    <p:sldId id="345" r:id="rId62"/>
    <p:sldId id="370" r:id="rId63"/>
    <p:sldId id="346" r:id="rId64"/>
    <p:sldId id="347" r:id="rId65"/>
    <p:sldId id="381" r:id="rId66"/>
    <p:sldId id="349" r:id="rId67"/>
    <p:sldId id="390" r:id="rId68"/>
    <p:sldId id="350" r:id="rId69"/>
    <p:sldId id="365" r:id="rId70"/>
    <p:sldId id="366" r:id="rId71"/>
    <p:sldId id="367" r:id="rId72"/>
    <p:sldId id="389" r:id="rId73"/>
    <p:sldId id="353" r:id="rId74"/>
    <p:sldId id="352" r:id="rId75"/>
    <p:sldId id="357" r:id="rId76"/>
    <p:sldId id="356" r:id="rId77"/>
    <p:sldId id="359" r:id="rId78"/>
    <p:sldId id="351" r:id="rId79"/>
    <p:sldId id="360" r:id="rId80"/>
    <p:sldId id="354" r:id="rId81"/>
    <p:sldId id="361" r:id="rId82"/>
    <p:sldId id="363" r:id="rId83"/>
    <p:sldId id="368" r:id="rId84"/>
    <p:sldId id="369" r:id="rId85"/>
    <p:sldId id="372" r:id="rId86"/>
    <p:sldId id="373" r:id="rId87"/>
    <p:sldId id="380" r:id="rId88"/>
    <p:sldId id="374" r:id="rId89"/>
    <p:sldId id="408" r:id="rId90"/>
    <p:sldId id="375" r:id="rId91"/>
    <p:sldId id="382" r:id="rId92"/>
    <p:sldId id="376" r:id="rId93"/>
    <p:sldId id="383" r:id="rId94"/>
    <p:sldId id="384" r:id="rId95"/>
    <p:sldId id="377" r:id="rId96"/>
    <p:sldId id="378" r:id="rId97"/>
    <p:sldId id="385" r:id="rId98"/>
    <p:sldId id="379" r:id="rId99"/>
  </p:sldIdLst>
  <p:sldSz cx="9144000" cy="6858000" type="screen4x3"/>
  <p:notesSz cx="7010400" cy="9296400"/>
  <p:custDataLst>
    <p:tags r:id="rId10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21" autoAdjust="0"/>
    <p:restoredTop sz="70557" autoAdjust="0"/>
  </p:normalViewPr>
  <p:slideViewPr>
    <p:cSldViewPr>
      <p:cViewPr varScale="1">
        <p:scale>
          <a:sx n="47" d="100"/>
          <a:sy n="47" d="100"/>
        </p:scale>
        <p:origin x="1568" y="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gs" Target="tags/tag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40" tIns="45720" rIns="91440" bIns="45720" rtlCol="0"/>
          <a:lstStyle>
            <a:lvl1pPr algn="r">
              <a:defRPr sz="1200"/>
            </a:lvl1pPr>
          </a:lstStyle>
          <a:p>
            <a:fld id="{942F6BD1-8C85-4B68-991D-988A360414B1}" type="datetimeFigureOut">
              <a:rPr lang="en-US" smtClean="0"/>
              <a:t>4/3/2020</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40" tIns="45720" rIns="91440" bIns="45720" rtlCol="0" anchor="b"/>
          <a:lstStyle>
            <a:lvl1pPr algn="r">
              <a:defRPr sz="1200"/>
            </a:lvl1pPr>
          </a:lstStyle>
          <a:p>
            <a:fld id="{6B33512F-0715-423D-8097-A805002D4A04}" type="slidenum">
              <a:rPr lang="en-US" smtClean="0"/>
              <a:t>‹#›</a:t>
            </a:fld>
            <a:endParaRPr lang="en-US"/>
          </a:p>
        </p:txBody>
      </p:sp>
    </p:spTree>
    <p:extLst>
      <p:ext uri="{BB962C8B-B14F-4D97-AF65-F5344CB8AC3E}">
        <p14:creationId xmlns:p14="http://schemas.microsoft.com/office/powerpoint/2010/main" val="462436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26A48292-1DC7-460E-8C0E-CFA136B9CAE1}" type="datetimeFigureOut">
              <a:rPr lang="en-US" smtClean="0"/>
              <a:t>4/3/2020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09265B18-E2B9-40F0-85F4-0A32BF2E08A0}" type="slidenum">
              <a:rPr lang="en-US" smtClean="0"/>
              <a:t>‹#›</a:t>
            </a:fld>
            <a:endParaRPr lang="en-US"/>
          </a:p>
        </p:txBody>
      </p:sp>
    </p:spTree>
    <p:extLst>
      <p:ext uri="{BB962C8B-B14F-4D97-AF65-F5344CB8AC3E}">
        <p14:creationId xmlns:p14="http://schemas.microsoft.com/office/powerpoint/2010/main" val="393846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8" Type="http://schemas.openxmlformats.org/officeDocument/2006/relationships/hyperlink" Target="http://en.wikipedia.org/wiki/Royal_Canadian_Mounted_Police" TargetMode="External"/><Relationship Id="rId3" Type="http://schemas.openxmlformats.org/officeDocument/2006/relationships/hyperlink" Target="http://en.wikipedia.org/wiki/Quebec_nationalism" TargetMode="External"/><Relationship Id="rId7" Type="http://schemas.openxmlformats.org/officeDocument/2006/relationships/hyperlink" Target="http://en.wikipedia.org/wiki/Montreal_City_Hall"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en.wikipedia.org/wiki/Montreal_Stock_Exchange" TargetMode="External"/><Relationship Id="rId11" Type="http://schemas.openxmlformats.org/officeDocument/2006/relationships/hyperlink" Target="http://en.wikipedia.org/wiki/Murder" TargetMode="External"/><Relationship Id="rId5" Type="http://schemas.openxmlformats.org/officeDocument/2006/relationships/hyperlink" Target="http://en.wikipedia.org/wiki/Westmount" TargetMode="External"/><Relationship Id="rId10" Type="http://schemas.openxmlformats.org/officeDocument/2006/relationships/hyperlink" Target="http://en.wikipedia.org/wiki/Bank_robbery" TargetMode="External"/><Relationship Id="rId4" Type="http://schemas.openxmlformats.org/officeDocument/2006/relationships/hyperlink" Target="http://en.wikipedia.org/wiki/Front_de_lib%C3%A9ration_du_Qu%C3%A9bec" TargetMode="External"/><Relationship Id="rId9" Type="http://schemas.openxmlformats.org/officeDocument/2006/relationships/hyperlink" Target="http://en.wikipedia.org/wiki/Dynamite" TargetMode="Externa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a:t>
            </a:fld>
            <a:endParaRPr lang="en-US"/>
          </a:p>
        </p:txBody>
      </p:sp>
    </p:spTree>
    <p:extLst>
      <p:ext uri="{BB962C8B-B14F-4D97-AF65-F5344CB8AC3E}">
        <p14:creationId xmlns:p14="http://schemas.microsoft.com/office/powerpoint/2010/main" val="194873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go through today’s lesson, I want you to consider the numbered points from</a:t>
            </a:r>
            <a:r>
              <a:rPr lang="en-US" baseline="0" dirty="0"/>
              <a:t> the lens of two filters- autonomy and nationalism.</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a:t>
            </a:fld>
            <a:endParaRPr lang="en-US"/>
          </a:p>
        </p:txBody>
      </p:sp>
    </p:spTree>
    <p:extLst>
      <p:ext uri="{BB962C8B-B14F-4D97-AF65-F5344CB8AC3E}">
        <p14:creationId xmlns:p14="http://schemas.microsoft.com/office/powerpoint/2010/main" val="1096405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THINK</a:t>
            </a:r>
            <a:r>
              <a:rPr lang="en-CA" baseline="0" dirty="0"/>
              <a:t> PAIR SHARE: </a:t>
            </a:r>
            <a:r>
              <a:rPr lang="en-CA" dirty="0"/>
              <a:t>You</a:t>
            </a:r>
            <a:r>
              <a:rPr lang="en-CA" baseline="0" dirty="0"/>
              <a:t> have 5 minutes to do this task. No talking please. Just draw what you think you might see if you had a birds eye view of Kelowna in 1950. When you are finished, share with your partner.</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a:t>
            </a:fld>
            <a:endParaRPr lang="en-US"/>
          </a:p>
        </p:txBody>
      </p:sp>
    </p:spTree>
    <p:extLst>
      <p:ext uri="{BB962C8B-B14F-4D97-AF65-F5344CB8AC3E}">
        <p14:creationId xmlns:p14="http://schemas.microsoft.com/office/powerpoint/2010/main" val="777237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Bernard</a:t>
            </a:r>
            <a:r>
              <a:rPr lang="en-CA" baseline="0" dirty="0"/>
              <a:t> Avenue, 1950. The population of the city was just over 8,000 people.</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4</a:t>
            </a:fld>
            <a:endParaRPr lang="en-US"/>
          </a:p>
        </p:txBody>
      </p:sp>
    </p:spTree>
    <p:extLst>
      <p:ext uri="{BB962C8B-B14F-4D97-AF65-F5344CB8AC3E}">
        <p14:creationId xmlns:p14="http://schemas.microsoft.com/office/powerpoint/2010/main" val="123325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5</a:t>
            </a:fld>
            <a:endParaRPr lang="en-US"/>
          </a:p>
        </p:txBody>
      </p:sp>
    </p:spTree>
    <p:extLst>
      <p:ext uri="{BB962C8B-B14F-4D97-AF65-F5344CB8AC3E}">
        <p14:creationId xmlns:p14="http://schemas.microsoft.com/office/powerpoint/2010/main" val="298126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Kelowna 1959 looking north from the Mission. And just</a:t>
            </a:r>
            <a:r>
              <a:rPr lang="en-CA" baseline="0" dirty="0"/>
              <a:t> as Kelowna has changed significantly….so did the rest of the country!</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6</a:t>
            </a:fld>
            <a:endParaRPr lang="en-US"/>
          </a:p>
        </p:txBody>
      </p:sp>
    </p:spTree>
    <p:extLst>
      <p:ext uri="{BB962C8B-B14F-4D97-AF65-F5344CB8AC3E}">
        <p14:creationId xmlns:p14="http://schemas.microsoft.com/office/powerpoint/2010/main" val="3763831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events/changes</a:t>
            </a:r>
            <a:r>
              <a:rPr lang="en-US" baseline="0" dirty="0"/>
              <a:t> are not in order of importance and are merely numbered as a method o</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a:t>
            </a:fld>
            <a:endParaRPr lang="en-US"/>
          </a:p>
        </p:txBody>
      </p:sp>
    </p:spTree>
    <p:extLst>
      <p:ext uri="{BB962C8B-B14F-4D97-AF65-F5344CB8AC3E}">
        <p14:creationId xmlns:p14="http://schemas.microsoft.com/office/powerpoint/2010/main" val="4202717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8</a:t>
            </a:fld>
            <a:endParaRPr lang="en-US"/>
          </a:p>
        </p:txBody>
      </p:sp>
    </p:spTree>
    <p:extLst>
      <p:ext uri="{BB962C8B-B14F-4D97-AF65-F5344CB8AC3E}">
        <p14:creationId xmlns:p14="http://schemas.microsoft.com/office/powerpoint/2010/main" val="1870278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Those who had postponed</a:t>
            </a:r>
            <a:r>
              <a:rPr lang="en-CA" baseline="0" dirty="0"/>
              <a:t> marriage because of the war, began to start families which were generally larger than they are today. This dramatic increase in the birthrate is known as a “baby boom” and also occurred in the US and Australia. There have been subsequent “booms”.</a:t>
            </a:r>
          </a:p>
          <a:p>
            <a:r>
              <a:rPr lang="en-US" dirty="0"/>
              <a:t>The “Baby Boom” started later in Canada</a:t>
            </a:r>
            <a:r>
              <a:rPr lang="en-US" baseline="0" dirty="0"/>
              <a:t> because our soldiers were often repatriated later than other Allied countries. I</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9</a:t>
            </a:fld>
            <a:endParaRPr lang="en-US"/>
          </a:p>
        </p:txBody>
      </p:sp>
    </p:spTree>
    <p:extLst>
      <p:ext uri="{BB962C8B-B14F-4D97-AF65-F5344CB8AC3E}">
        <p14:creationId xmlns:p14="http://schemas.microsoft.com/office/powerpoint/2010/main" val="1404208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10</a:t>
            </a:fld>
            <a:endParaRPr lang="en-US"/>
          </a:p>
        </p:txBody>
      </p:sp>
    </p:spTree>
    <p:extLst>
      <p:ext uri="{BB962C8B-B14F-4D97-AF65-F5344CB8AC3E}">
        <p14:creationId xmlns:p14="http://schemas.microsoft.com/office/powerpoint/2010/main" val="2472615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Gradually “bedroom communities</a:t>
            </a:r>
            <a:r>
              <a:rPr lang="en-CA" baseline="0" dirty="0"/>
              <a:t>” emerged. Subdivisions with their own schools, parks, churches, etc. Commuters travelled to work in the cities and returned home at the end of the day.  Increased economic development supported the suburban lifestyle. Both business and manufacturing were booming and fewer than 6 percent of Canadians were unemployed.</a:t>
            </a:r>
          </a:p>
        </p:txBody>
      </p:sp>
      <p:sp>
        <p:nvSpPr>
          <p:cNvPr id="4" name="Slide Number Placeholder 3"/>
          <p:cNvSpPr>
            <a:spLocks noGrp="1"/>
          </p:cNvSpPr>
          <p:nvPr>
            <p:ph type="sldNum" sz="quarter" idx="10"/>
          </p:nvPr>
        </p:nvSpPr>
        <p:spPr/>
        <p:txBody>
          <a:bodyPr/>
          <a:lstStyle/>
          <a:p>
            <a:fld id="{09265B18-E2B9-40F0-85F4-0A32BF2E08A0}" type="slidenum">
              <a:rPr lang="en-US" smtClean="0"/>
              <a:t>11</a:t>
            </a:fld>
            <a:endParaRPr lang="en-US"/>
          </a:p>
        </p:txBody>
      </p:sp>
    </p:spTree>
    <p:extLst>
      <p:ext uri="{BB962C8B-B14F-4D97-AF65-F5344CB8AC3E}">
        <p14:creationId xmlns:p14="http://schemas.microsoft.com/office/powerpoint/2010/main" val="2214293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Because many of these communities emerged quickly, and were products of people who had lived through a depression (and feared another), homes built in the first decade or so lacked imagination. They were very boxy. I would argue that you could be dropped in any North American city that had significant post war building boom, and find neighbourhoods that looked the same as the ones in the city you left. These neighbourhoods became such a cliché that songs were written about them most notably the Pete Seeger tune “Little Boxes” but I am going to share a more recent version of the tune with you. Please actually listen to the words and what it is saying about “Suburbia”.</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err="1"/>
              <a:t>Ticky</a:t>
            </a:r>
            <a:r>
              <a:rPr lang="en-CA" baseline="0" dirty="0"/>
              <a:t> tacky is slang for shoddy materials.</a:t>
            </a:r>
            <a:endParaRPr lang="en-US" dirty="0"/>
          </a:p>
          <a:p>
            <a:endParaRPr lang="en-US" dirty="0"/>
          </a:p>
          <a:p>
            <a:r>
              <a:rPr lang="en-US"/>
              <a:t>https://www.youtube.com/watch?v=LM8JhvfoqdA</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12</a:t>
            </a:fld>
            <a:endParaRPr lang="en-US"/>
          </a:p>
        </p:txBody>
      </p:sp>
    </p:spTree>
    <p:extLst>
      <p:ext uri="{BB962C8B-B14F-4D97-AF65-F5344CB8AC3E}">
        <p14:creationId xmlns:p14="http://schemas.microsoft.com/office/powerpoint/2010/main" val="395618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a:t>
            </a:r>
            <a:r>
              <a:rPr lang="en-CA" baseline="0" dirty="0"/>
              <a:t> post war years were also a time of tremendous technological innovation…and one that was particularly embraced was the car. Although suburban homes were often plain and functional, cars grew steadily fancier with lots of chrome, fins and fancy tail lights. The auto industry boomed….in part to increased American investment in branch plants.</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13</a:t>
            </a:fld>
            <a:endParaRPr lang="en-US"/>
          </a:p>
        </p:txBody>
      </p:sp>
    </p:spTree>
    <p:extLst>
      <p:ext uri="{BB962C8B-B14F-4D97-AF65-F5344CB8AC3E}">
        <p14:creationId xmlns:p14="http://schemas.microsoft.com/office/powerpoint/2010/main" val="2821546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14</a:t>
            </a:fld>
            <a:endParaRPr lang="en-US"/>
          </a:p>
        </p:txBody>
      </p:sp>
    </p:spTree>
    <p:extLst>
      <p:ext uri="{BB962C8B-B14F-4D97-AF65-F5344CB8AC3E}">
        <p14:creationId xmlns:p14="http://schemas.microsoft.com/office/powerpoint/2010/main" val="1598782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number</a:t>
            </a:r>
            <a:r>
              <a:rPr lang="en-US" baseline="0" dirty="0"/>
              <a:t> of children in the early post war years 4. Decreased to 2.7 by 1961-  Further decreases in the 1960s due, in part, to legalization of birth control, no fault divorce, changing women’s roles..</a:t>
            </a:r>
            <a:r>
              <a:rPr lang="en-US" baseline="0" dirty="0" err="1"/>
              <a:t>etc</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15</a:t>
            </a:fld>
            <a:endParaRPr lang="en-US"/>
          </a:p>
        </p:txBody>
      </p:sp>
    </p:spTree>
    <p:extLst>
      <p:ext uri="{BB962C8B-B14F-4D97-AF65-F5344CB8AC3E}">
        <p14:creationId xmlns:p14="http://schemas.microsoft.com/office/powerpoint/2010/main" val="3678297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Because the “boomer” generation is</a:t>
            </a:r>
            <a:r>
              <a:rPr lang="en-CA" baseline="0" dirty="0"/>
              <a:t> the largest age group in Canada it influenced Canadian culture and the economy for decades to come.</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16</a:t>
            </a:fld>
            <a:endParaRPr lang="en-US"/>
          </a:p>
        </p:txBody>
      </p:sp>
    </p:spTree>
    <p:extLst>
      <p:ext uri="{BB962C8B-B14F-4D97-AF65-F5344CB8AC3E}">
        <p14:creationId xmlns:p14="http://schemas.microsoft.com/office/powerpoint/2010/main" val="4024347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17</a:t>
            </a:fld>
            <a:endParaRPr lang="en-US"/>
          </a:p>
        </p:txBody>
      </p:sp>
    </p:spTree>
    <p:extLst>
      <p:ext uri="{BB962C8B-B14F-4D97-AF65-F5344CB8AC3E}">
        <p14:creationId xmlns:p14="http://schemas.microsoft.com/office/powerpoint/2010/main" val="806746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Sock hops. 3-D</a:t>
            </a:r>
            <a:r>
              <a:rPr lang="en-CA" baseline="0" dirty="0"/>
              <a:t> movies. Hanging out at drive ins and soda fountains.</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18</a:t>
            </a:fld>
            <a:endParaRPr lang="en-US"/>
          </a:p>
        </p:txBody>
      </p:sp>
    </p:spTree>
    <p:extLst>
      <p:ext uri="{BB962C8B-B14F-4D97-AF65-F5344CB8AC3E}">
        <p14:creationId xmlns:p14="http://schemas.microsoft.com/office/powerpoint/2010/main" val="512353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19</a:t>
            </a:fld>
            <a:endParaRPr lang="en-US"/>
          </a:p>
        </p:txBody>
      </p:sp>
    </p:spTree>
    <p:extLst>
      <p:ext uri="{BB962C8B-B14F-4D97-AF65-F5344CB8AC3E}">
        <p14:creationId xmlns:p14="http://schemas.microsoft.com/office/powerpoint/2010/main" val="358090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Boomers spent</a:t>
            </a:r>
            <a:r>
              <a:rPr lang="en-CA" baseline="0" dirty="0"/>
              <a:t> more time in school than any other generation. Before WW2 the average </a:t>
            </a:r>
            <a:r>
              <a:rPr lang="en-CA" baseline="0" dirty="0" err="1"/>
              <a:t>Cdn</a:t>
            </a:r>
            <a:r>
              <a:rPr lang="en-CA" baseline="0" dirty="0"/>
              <a:t>. Child received 8 years of education. And one in 10 finished high school. During their adolescence, boomers did not face the adult hardships of previous generations, so most stayed in school. A result of this was the “invention” of the teenager. And how did they express themselves???</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20</a:t>
            </a:fld>
            <a:endParaRPr lang="en-US"/>
          </a:p>
        </p:txBody>
      </p:sp>
    </p:spTree>
    <p:extLst>
      <p:ext uri="{BB962C8B-B14F-4D97-AF65-F5344CB8AC3E}">
        <p14:creationId xmlns:p14="http://schemas.microsoft.com/office/powerpoint/2010/main" val="12968924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21</a:t>
            </a:fld>
            <a:endParaRPr lang="en-US"/>
          </a:p>
        </p:txBody>
      </p:sp>
    </p:spTree>
    <p:extLst>
      <p:ext uri="{BB962C8B-B14F-4D97-AF65-F5344CB8AC3E}">
        <p14:creationId xmlns:p14="http://schemas.microsoft.com/office/powerpoint/2010/main" val="1443157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 August 31,</a:t>
            </a:r>
            <a:r>
              <a:rPr lang="en-CA" baseline="0" dirty="0"/>
              <a:t> 1957, Elvis Presley arrived in Vancouver to perform at Empire Stadium. With 8 number one singles in 2 years, he was one of the hottest rock’ n’ roll performers of the 1950s and epitomized the energy and attitude of that era. As soon as he began performing, screaming fans ran onto the field. The show was stopped. Fans were ordered to return to their seats. The teenagers refused and eventually the show went on anyways.</a:t>
            </a:r>
          </a:p>
          <a:p>
            <a:r>
              <a:rPr lang="en-CA" baseline="0" dirty="0"/>
              <a:t>The next day, John Kirkwood who was a reporter for the Vancouver Sun described the concert this way: “It was like watching a demented army swarm down the hillside to do battle when those frenzied teenagers stormed the field…..Vancouver teenagers were transformed into writhing, frenzied idiots of delight by the savage jungle beat of the music…..It was the most disgusting exhibition of mass hysteria and lunacy this city has ever witnessed…..</a:t>
            </a:r>
          </a:p>
          <a:p>
            <a:endParaRPr lang="en-CA" baseline="0" dirty="0"/>
          </a:p>
          <a:p>
            <a:r>
              <a:rPr lang="en-CA" baseline="0" dirty="0"/>
              <a:t>As you will learn, the 1950s brought new lifestyles, new products and new values to Canadian society. At the same time, the economy boomed and consumerism grew in importance-factors that favoured the growth of youth culture. Cities grew, suburbs emerged new immigrants arrived.</a:t>
            </a:r>
          </a:p>
          <a:p>
            <a:r>
              <a:rPr lang="en-CA" baseline="0" dirty="0"/>
              <a:t>Canada sought a middle path, maintaining good relations with Britain and the Commonwealth, as well as maintaining good, but independent relations with the US. Carving out a foreign policy was a challenge as the Canadian government sought to maintain the nations independence.</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22</a:t>
            </a:fld>
            <a:endParaRPr lang="en-US"/>
          </a:p>
        </p:txBody>
      </p:sp>
    </p:spTree>
    <p:extLst>
      <p:ext uri="{BB962C8B-B14F-4D97-AF65-F5344CB8AC3E}">
        <p14:creationId xmlns:p14="http://schemas.microsoft.com/office/powerpoint/2010/main" val="990003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23</a:t>
            </a:fld>
            <a:endParaRPr lang="en-US"/>
          </a:p>
        </p:txBody>
      </p:sp>
    </p:spTree>
    <p:extLst>
      <p:ext uri="{BB962C8B-B14F-4D97-AF65-F5344CB8AC3E}">
        <p14:creationId xmlns:p14="http://schemas.microsoft.com/office/powerpoint/2010/main" val="2056164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the early 1950s a TV cost about 20% of</a:t>
            </a:r>
            <a:r>
              <a:rPr lang="en-CA" baseline="0" dirty="0"/>
              <a:t> an average annual income. Television contributed significantly to a increasingly “consumer society”. Because they were so expensive, not everyone could afford a TV so people would gather at the homes of those who did. First shows were in black and white. What were </a:t>
            </a:r>
            <a:r>
              <a:rPr lang="en-CA" baseline="0" dirty="0" err="1"/>
              <a:t>Cdns</a:t>
            </a:r>
            <a:r>
              <a:rPr lang="en-CA" baseline="0" dirty="0"/>
              <a:t> watching?</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24</a:t>
            </a:fld>
            <a:endParaRPr lang="en-US"/>
          </a:p>
        </p:txBody>
      </p:sp>
    </p:spTree>
    <p:extLst>
      <p:ext uri="{BB962C8B-B14F-4D97-AF65-F5344CB8AC3E}">
        <p14:creationId xmlns:p14="http://schemas.microsoft.com/office/powerpoint/2010/main" val="605980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Howdy </a:t>
            </a:r>
            <a:r>
              <a:rPr lang="en-CA" dirty="0" err="1"/>
              <a:t>Doody</a:t>
            </a:r>
            <a:r>
              <a:rPr lang="en-US" dirty="0"/>
              <a:t>,</a:t>
            </a:r>
            <a:r>
              <a:rPr lang="en-US" baseline="0" dirty="0"/>
              <a:t> Lassie, Ed Sullivan show</a:t>
            </a:r>
            <a:endParaRPr lang="en-CA" dirty="0"/>
          </a:p>
        </p:txBody>
      </p:sp>
      <p:sp>
        <p:nvSpPr>
          <p:cNvPr id="4" name="Slide Number Placeholder 3"/>
          <p:cNvSpPr>
            <a:spLocks noGrp="1"/>
          </p:cNvSpPr>
          <p:nvPr>
            <p:ph type="sldNum" sz="quarter" idx="10"/>
          </p:nvPr>
        </p:nvSpPr>
        <p:spPr/>
        <p:txBody>
          <a:bodyPr/>
          <a:lstStyle/>
          <a:p>
            <a:fld id="{09265B18-E2B9-40F0-85F4-0A32BF2E08A0}" type="slidenum">
              <a:rPr lang="en-US" smtClean="0"/>
              <a:t>25</a:t>
            </a:fld>
            <a:endParaRPr lang="en-US"/>
          </a:p>
        </p:txBody>
      </p:sp>
    </p:spTree>
    <p:extLst>
      <p:ext uri="{BB962C8B-B14F-4D97-AF65-F5344CB8AC3E}">
        <p14:creationId xmlns:p14="http://schemas.microsoft.com/office/powerpoint/2010/main" val="3360583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26</a:t>
            </a:fld>
            <a:endParaRPr lang="en-US"/>
          </a:p>
        </p:txBody>
      </p:sp>
    </p:spTree>
    <p:extLst>
      <p:ext uri="{BB962C8B-B14F-4D97-AF65-F5344CB8AC3E}">
        <p14:creationId xmlns:p14="http://schemas.microsoft.com/office/powerpoint/2010/main" val="197736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 you saw in the earlier clips, TV shows were sponsored</a:t>
            </a:r>
            <a:r>
              <a:rPr lang="en-CA" baseline="0" dirty="0"/>
              <a:t> by countries in a much more obvious way than they might be today. Advertisers realized that TV could send the powerful message that “Consumption was the road to happiness”. Companies were selling the good life, everything was new and improved. (ex. Tide…….perpetually new and improved)</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27</a:t>
            </a:fld>
            <a:endParaRPr lang="en-US"/>
          </a:p>
        </p:txBody>
      </p:sp>
    </p:spTree>
    <p:extLst>
      <p:ext uri="{BB962C8B-B14F-4D97-AF65-F5344CB8AC3E}">
        <p14:creationId xmlns:p14="http://schemas.microsoft.com/office/powerpoint/2010/main" val="963366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“Ozzie and Harriett”</a:t>
            </a:r>
          </a:p>
          <a:p>
            <a:r>
              <a:rPr lang="en-CA" dirty="0"/>
              <a:t>The</a:t>
            </a:r>
            <a:r>
              <a:rPr lang="en-CA" baseline="0" dirty="0"/>
              <a:t> Nelsons were a real life entertainment family that had one of the number </a:t>
            </a:r>
            <a:r>
              <a:rPr lang="en-CA" baseline="0"/>
              <a:t>one shows.</a:t>
            </a:r>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28</a:t>
            </a:fld>
            <a:endParaRPr lang="en-US"/>
          </a:p>
        </p:txBody>
      </p:sp>
    </p:spTree>
    <p:extLst>
      <p:ext uri="{BB962C8B-B14F-4D97-AF65-F5344CB8AC3E}">
        <p14:creationId xmlns:p14="http://schemas.microsoft.com/office/powerpoint/2010/main" val="2514594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As you saw in the earlier clips, TV shows were sponsored</a:t>
            </a:r>
            <a:r>
              <a:rPr lang="en-CA" baseline="0" dirty="0"/>
              <a:t> by countries in a much more obvious way than they might be today. Advertisers realized that TV could send the powerful message that “Consumption was the road to happiness”. Companies were selling the good life, everything was new and improved. (ex. Tide…….perpetually new and improved) as part of the programming their would be obvious product placement or the star of the show might actually endorse the product during the show.</a:t>
            </a:r>
          </a:p>
          <a:p>
            <a:endParaRPr lang="en-CA" baseline="0" dirty="0"/>
          </a:p>
          <a:p>
            <a:r>
              <a:rPr lang="en-US" dirty="0"/>
              <a:t>http://www.youtube.com/watch?v=WjgI9172FRY</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29</a:t>
            </a:fld>
            <a:endParaRPr lang="en-US"/>
          </a:p>
        </p:txBody>
      </p:sp>
    </p:spTree>
    <p:extLst>
      <p:ext uri="{BB962C8B-B14F-4D97-AF65-F5344CB8AC3E}">
        <p14:creationId xmlns:p14="http://schemas.microsoft.com/office/powerpoint/2010/main" val="4280295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Father</a:t>
            </a:r>
            <a:r>
              <a:rPr lang="en-CA" baseline="0" dirty="0"/>
              <a:t> knows best.</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30</a:t>
            </a:fld>
            <a:endParaRPr lang="en-US"/>
          </a:p>
        </p:txBody>
      </p:sp>
    </p:spTree>
    <p:extLst>
      <p:ext uri="{BB962C8B-B14F-4D97-AF65-F5344CB8AC3E}">
        <p14:creationId xmlns:p14="http://schemas.microsoft.com/office/powerpoint/2010/main" val="1223170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Bomb shelters weren’t just for government</a:t>
            </a:r>
            <a:r>
              <a:rPr lang="en-US" baseline="0" dirty="0"/>
              <a:t> officials and rich CEOs</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31</a:t>
            </a:fld>
            <a:endParaRPr lang="en-US"/>
          </a:p>
        </p:txBody>
      </p:sp>
    </p:spTree>
    <p:extLst>
      <p:ext uri="{BB962C8B-B14F-4D97-AF65-F5344CB8AC3E}">
        <p14:creationId xmlns:p14="http://schemas.microsoft.com/office/powerpoint/2010/main" val="767684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a:t>
            </a:r>
            <a:r>
              <a:rPr lang="en-US" baseline="0" dirty="0"/>
              <a:t> were so afraid of the possibility of nuclear attack, that they built bomb shelters in their backyard.</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32</a:t>
            </a:fld>
            <a:endParaRPr lang="en-US"/>
          </a:p>
        </p:txBody>
      </p:sp>
    </p:spTree>
    <p:extLst>
      <p:ext uri="{BB962C8B-B14F-4D97-AF65-F5344CB8AC3E}">
        <p14:creationId xmlns:p14="http://schemas.microsoft.com/office/powerpoint/2010/main" val="3423284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33</a:t>
            </a:fld>
            <a:endParaRPr lang="en-US"/>
          </a:p>
        </p:txBody>
      </p:sp>
    </p:spTree>
    <p:extLst>
      <p:ext uri="{BB962C8B-B14F-4D97-AF65-F5344CB8AC3E}">
        <p14:creationId xmlns:p14="http://schemas.microsoft.com/office/powerpoint/2010/main" val="1628554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34</a:t>
            </a:fld>
            <a:endParaRPr lang="en-US"/>
          </a:p>
        </p:txBody>
      </p:sp>
    </p:spTree>
    <p:extLst>
      <p:ext uri="{BB962C8B-B14F-4D97-AF65-F5344CB8AC3E}">
        <p14:creationId xmlns:p14="http://schemas.microsoft.com/office/powerpoint/2010/main" val="14118006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Imagine that</a:t>
            </a:r>
            <a:r>
              <a:rPr lang="en-CA" baseline="0" dirty="0"/>
              <a:t> measures had never been put in place to protect Canadian  culture. To what extent do you think that our choices in books, music, movies and </a:t>
            </a:r>
            <a:r>
              <a:rPr lang="en-CA" baseline="0" dirty="0" err="1"/>
              <a:t>tv</a:t>
            </a:r>
            <a:r>
              <a:rPr lang="en-CA" baseline="0" dirty="0"/>
              <a:t> shows might be different today?</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35</a:t>
            </a:fld>
            <a:endParaRPr lang="en-US"/>
          </a:p>
        </p:txBody>
      </p:sp>
    </p:spTree>
    <p:extLst>
      <p:ext uri="{BB962C8B-B14F-4D97-AF65-F5344CB8AC3E}">
        <p14:creationId xmlns:p14="http://schemas.microsoft.com/office/powerpoint/2010/main" val="37365596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Many</a:t>
            </a:r>
            <a:r>
              <a:rPr lang="en-CA" baseline="0" dirty="0"/>
              <a:t> recognized that television was a powerful cultural influence. And in the post war years, Canadians saw world events unfolding through an American lens as they watched popular newscasts from the states. Children of the 1950s grew up identifying more with American culture and values than any generation before them. In 1949, the Liberal government of Louis St. Laurent established the Massey Commission to investigate the state of Canadian culture. When the commission reported back two years later, it suggested that Canadian culture needed to be protected form U.S. influences. Measure taken as a result included……</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36</a:t>
            </a:fld>
            <a:endParaRPr lang="en-US"/>
          </a:p>
        </p:txBody>
      </p:sp>
    </p:spTree>
    <p:extLst>
      <p:ext uri="{BB962C8B-B14F-4D97-AF65-F5344CB8AC3E}">
        <p14:creationId xmlns:p14="http://schemas.microsoft.com/office/powerpoint/2010/main" val="1831647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Canadian television would be used to promote national communication</a:t>
            </a:r>
            <a:r>
              <a:rPr lang="en-CA" baseline="0" dirty="0"/>
              <a:t> and for cultural education in drama and music. The CBC, which already had a national radio network, was put in charge of the development of TV.</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37</a:t>
            </a:fld>
            <a:endParaRPr lang="en-US"/>
          </a:p>
        </p:txBody>
      </p:sp>
    </p:spTree>
    <p:extLst>
      <p:ext uri="{BB962C8B-B14F-4D97-AF65-F5344CB8AC3E}">
        <p14:creationId xmlns:p14="http://schemas.microsoft.com/office/powerpoint/2010/main" val="2557873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Canadian content requirements for Popular Music (Category 2) </a:t>
            </a:r>
          </a:p>
          <a:p>
            <a:r>
              <a:rPr lang="en-US" b="1" dirty="0">
                <a:effectLst/>
              </a:rPr>
              <a:t>Commercial, community, campus and native radio </a:t>
            </a:r>
          </a:p>
          <a:p>
            <a:r>
              <a:rPr lang="en-US" dirty="0">
                <a:effectLst/>
              </a:rPr>
              <a:t>English-language and French-language stations must ensure that at least 35% of the Popular Music they broadcast each week is Canadian content.</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38</a:t>
            </a:fld>
            <a:endParaRPr lang="en-US"/>
          </a:p>
        </p:txBody>
      </p:sp>
    </p:spTree>
    <p:extLst>
      <p:ext uri="{BB962C8B-B14F-4D97-AF65-F5344CB8AC3E}">
        <p14:creationId xmlns:p14="http://schemas.microsoft.com/office/powerpoint/2010/main" val="28845662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Canadian content requirements for Popular Music (Category 2) </a:t>
            </a:r>
          </a:p>
          <a:p>
            <a:r>
              <a:rPr lang="en-US" b="1" dirty="0">
                <a:effectLst/>
              </a:rPr>
              <a:t>Commercial, community, campus and native radio </a:t>
            </a:r>
          </a:p>
          <a:p>
            <a:r>
              <a:rPr lang="en-US" dirty="0">
                <a:effectLst/>
              </a:rPr>
              <a:t>English-language and French-language stations must ensure that at least 35% of the Popular Music they broadcast each week is Canadian content.</a:t>
            </a:r>
          </a:p>
          <a:p>
            <a:r>
              <a:rPr lang="en-CA" dirty="0"/>
              <a:t>Which is why you might hear the same few “Canadian” songs over………and over……………….and over again!</a:t>
            </a:r>
          </a:p>
          <a:p>
            <a:endParaRPr lang="en-CA" dirty="0"/>
          </a:p>
          <a:p>
            <a:r>
              <a:rPr lang="en-US" b="1" dirty="0">
                <a:effectLst/>
              </a:rPr>
              <a:t>Canadian content requirements for Popular Music (Category 2) </a:t>
            </a:r>
          </a:p>
          <a:p>
            <a:r>
              <a:rPr lang="en-US" b="1" dirty="0">
                <a:effectLst/>
              </a:rPr>
              <a:t>Commercial, community, campus and native radio </a:t>
            </a:r>
          </a:p>
          <a:p>
            <a:r>
              <a:rPr lang="en-US" dirty="0">
                <a:effectLst/>
              </a:rPr>
              <a:t>English-language and French-language stations must ensure that at least 35% of the Popular Music they broadcast each week is Canadian content.</a:t>
            </a:r>
          </a:p>
          <a:p>
            <a:endParaRPr lang="en-CA" dirty="0"/>
          </a:p>
          <a:p>
            <a:r>
              <a:rPr lang="en-CA" dirty="0"/>
              <a:t>Each</a:t>
            </a:r>
            <a:r>
              <a:rPr lang="en-CA" baseline="0" dirty="0"/>
              <a:t> of these recommended measures encouraged the growth of arts and culture in Canada and had a profound effect on Canadian identity in the post-war years.</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39</a:t>
            </a:fld>
            <a:endParaRPr lang="en-US"/>
          </a:p>
        </p:txBody>
      </p:sp>
    </p:spTree>
    <p:extLst>
      <p:ext uri="{BB962C8B-B14F-4D97-AF65-F5344CB8AC3E}">
        <p14:creationId xmlns:p14="http://schemas.microsoft.com/office/powerpoint/2010/main" val="36175423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dirty="0"/>
          </a:p>
          <a:p>
            <a:pPr marL="0" indent="0" algn="ctr">
              <a:buNone/>
            </a:pPr>
            <a:r>
              <a:rPr lang="en-CA" dirty="0"/>
              <a:t>What was  Canadian Immigration policy like prior to WW2?</a:t>
            </a:r>
          </a:p>
          <a:p>
            <a:pPr marL="0" indent="0" algn="ctr">
              <a:buNone/>
            </a:pPr>
            <a:endParaRPr lang="en-CA" dirty="0"/>
          </a:p>
          <a:p>
            <a:pPr marL="0" indent="0" algn="ctr">
              <a:buNone/>
            </a:pPr>
            <a:r>
              <a:rPr lang="en-CA" dirty="0"/>
              <a:t>Significant events?</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40</a:t>
            </a:fld>
            <a:endParaRPr lang="en-US"/>
          </a:p>
        </p:txBody>
      </p:sp>
    </p:spTree>
    <p:extLst>
      <p:ext uri="{BB962C8B-B14F-4D97-AF65-F5344CB8AC3E}">
        <p14:creationId xmlns:p14="http://schemas.microsoft.com/office/powerpoint/2010/main" val="8205382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War brides, refugees,  concentration camp survivors and others uprooted by war formed part of the new wave of immigrants.</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41</a:t>
            </a:fld>
            <a:endParaRPr lang="en-US"/>
          </a:p>
        </p:txBody>
      </p:sp>
    </p:spTree>
    <p:extLst>
      <p:ext uri="{BB962C8B-B14F-4D97-AF65-F5344CB8AC3E}">
        <p14:creationId xmlns:p14="http://schemas.microsoft.com/office/powerpoint/2010/main" val="41368379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addition to being uprooted by war, new immigrants were attracted to Canada by the</a:t>
            </a:r>
            <a:r>
              <a:rPr lang="en-CA" baseline="0" dirty="0"/>
              <a:t> new possibilities. Unable to practise their former trades or professions in Canada, some of these newcomers had a hard time. Nevertheless refugee children often absorbed English quickly at school and their parents. Older areas of larger cities, vacated as veterans and their families moved to the suburbs, became home to vibrant new communities. In 1956 a violent revolution broke out in Hungary, and federal and provincial governments relaxed entry requirements in order to allow Hungarians wanting to escape communism to immigrate to Canada. More than 37000 Hungarians emigrated to </a:t>
            </a:r>
            <a:r>
              <a:rPr lang="en-CA" baseline="0" dirty="0" err="1"/>
              <a:t>canada</a:t>
            </a:r>
            <a:r>
              <a:rPr lang="en-CA" baseline="0" dirty="0"/>
              <a:t>. In 1968-69 many Czechs and Slovaks came under similar circumstances.</a:t>
            </a:r>
          </a:p>
          <a:p>
            <a:endParaRPr lang="en-CA" baseline="0" dirty="0"/>
          </a:p>
        </p:txBody>
      </p:sp>
      <p:sp>
        <p:nvSpPr>
          <p:cNvPr id="4" name="Slide Number Placeholder 3"/>
          <p:cNvSpPr>
            <a:spLocks noGrp="1"/>
          </p:cNvSpPr>
          <p:nvPr>
            <p:ph type="sldNum" sz="quarter" idx="10"/>
          </p:nvPr>
        </p:nvSpPr>
        <p:spPr/>
        <p:txBody>
          <a:bodyPr/>
          <a:lstStyle/>
          <a:p>
            <a:fld id="{09265B18-E2B9-40F0-85F4-0A32BF2E08A0}" type="slidenum">
              <a:rPr lang="en-US" smtClean="0"/>
              <a:t>42</a:t>
            </a:fld>
            <a:endParaRPr lang="en-US"/>
          </a:p>
        </p:txBody>
      </p:sp>
    </p:spTree>
    <p:extLst>
      <p:ext uri="{BB962C8B-B14F-4D97-AF65-F5344CB8AC3E}">
        <p14:creationId xmlns:p14="http://schemas.microsoft.com/office/powerpoint/2010/main" val="24976982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43</a:t>
            </a:fld>
            <a:endParaRPr lang="en-US"/>
          </a:p>
        </p:txBody>
      </p:sp>
    </p:spTree>
    <p:extLst>
      <p:ext uri="{BB962C8B-B14F-4D97-AF65-F5344CB8AC3E}">
        <p14:creationId xmlns:p14="http://schemas.microsoft.com/office/powerpoint/2010/main" val="26217313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44</a:t>
            </a:fld>
            <a:endParaRPr lang="en-US"/>
          </a:p>
        </p:txBody>
      </p:sp>
    </p:spTree>
    <p:extLst>
      <p:ext uri="{BB962C8B-B14F-4D97-AF65-F5344CB8AC3E}">
        <p14:creationId xmlns:p14="http://schemas.microsoft.com/office/powerpoint/2010/main" val="1338298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Suburban life was centered on a traditional middle-class family with a  stay-at-home mother at its heart. A father’s role was that of breadwinner, supporting the family. The</a:t>
            </a:r>
            <a:r>
              <a:rPr lang="en-CA" baseline="0" dirty="0"/>
              <a:t> media supported this idea. The popular magazines of the day announced that working mothers were the cause of delinquent children. All this was a far cry from the propaganda during the war that urged women to work outside the home. Fashions emphasized femininity-long full skirts, narrow waists, high heels.</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45</a:t>
            </a:fld>
            <a:endParaRPr lang="en-US"/>
          </a:p>
        </p:txBody>
      </p:sp>
    </p:spTree>
    <p:extLst>
      <p:ext uri="{BB962C8B-B14F-4D97-AF65-F5344CB8AC3E}">
        <p14:creationId xmlns:p14="http://schemas.microsoft.com/office/powerpoint/2010/main" val="4577821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quintessential 1950s housewife. She set the standard of perfection</a:t>
            </a:r>
            <a:r>
              <a:rPr lang="en-CA" baseline="0" dirty="0"/>
              <a:t> that many women sought to attain. But that was TV perfection, no average woman could meet that standard of excellence.</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46</a:t>
            </a:fld>
            <a:endParaRPr lang="en-US"/>
          </a:p>
        </p:txBody>
      </p:sp>
    </p:spTree>
    <p:extLst>
      <p:ext uri="{BB962C8B-B14F-4D97-AF65-F5344CB8AC3E}">
        <p14:creationId xmlns:p14="http://schemas.microsoft.com/office/powerpoint/2010/main" val="37967063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Many women came to resent suburban life. They</a:t>
            </a:r>
            <a:r>
              <a:rPr lang="en-CA" baseline="0" dirty="0"/>
              <a:t> may have moved to the suburbs from a close knit community in the city, and they often felt trapped in a role that did not allow them to develop their potential. Some were particularly resentful of this in the wake of the contribution they had made during the war years. By the 60’s many women were looking for a different way of life</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47</a:t>
            </a:fld>
            <a:endParaRPr lang="en-US"/>
          </a:p>
        </p:txBody>
      </p:sp>
    </p:spTree>
    <p:extLst>
      <p:ext uri="{BB962C8B-B14F-4D97-AF65-F5344CB8AC3E}">
        <p14:creationId xmlns:p14="http://schemas.microsoft.com/office/powerpoint/2010/main" val="23380810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48</a:t>
            </a:fld>
            <a:endParaRPr lang="en-US"/>
          </a:p>
        </p:txBody>
      </p:sp>
    </p:spTree>
    <p:extLst>
      <p:ext uri="{BB962C8B-B14F-4D97-AF65-F5344CB8AC3E}">
        <p14:creationId xmlns:p14="http://schemas.microsoft.com/office/powerpoint/2010/main" val="2577064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49</a:t>
            </a:fld>
            <a:endParaRPr lang="en-US"/>
          </a:p>
        </p:txBody>
      </p:sp>
    </p:spTree>
    <p:extLst>
      <p:ext uri="{BB962C8B-B14F-4D97-AF65-F5344CB8AC3E}">
        <p14:creationId xmlns:p14="http://schemas.microsoft.com/office/powerpoint/2010/main" val="27996185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Aboriginal communities were also in transition. Aboriginal soldiers</a:t>
            </a:r>
            <a:r>
              <a:rPr lang="en-CA" baseline="0" dirty="0"/>
              <a:t> were denied the same benefits as other returning veterans.</a:t>
            </a:r>
          </a:p>
          <a:p>
            <a:r>
              <a:rPr lang="en-CA" baseline="0" dirty="0"/>
              <a:t>Education was always a concern. For decades </a:t>
            </a:r>
            <a:r>
              <a:rPr lang="en-CA" baseline="0" dirty="0" err="1"/>
              <a:t>Abroginal</a:t>
            </a:r>
            <a:r>
              <a:rPr lang="en-CA" baseline="0" dirty="0"/>
              <a:t> children were forced to leave home to attend residential schools where they were isolated from their own culture.</a:t>
            </a:r>
          </a:p>
        </p:txBody>
      </p:sp>
      <p:sp>
        <p:nvSpPr>
          <p:cNvPr id="4" name="Slide Number Placeholder 3"/>
          <p:cNvSpPr>
            <a:spLocks noGrp="1"/>
          </p:cNvSpPr>
          <p:nvPr>
            <p:ph type="sldNum" sz="quarter" idx="10"/>
          </p:nvPr>
        </p:nvSpPr>
        <p:spPr/>
        <p:txBody>
          <a:bodyPr/>
          <a:lstStyle/>
          <a:p>
            <a:fld id="{09265B18-E2B9-40F0-85F4-0A32BF2E08A0}" type="slidenum">
              <a:rPr lang="en-US" smtClean="0"/>
              <a:t>50</a:t>
            </a:fld>
            <a:endParaRPr lang="en-US"/>
          </a:p>
        </p:txBody>
      </p:sp>
    </p:spTree>
    <p:extLst>
      <p:ext uri="{BB962C8B-B14F-4D97-AF65-F5344CB8AC3E}">
        <p14:creationId xmlns:p14="http://schemas.microsoft.com/office/powerpoint/2010/main" val="36986213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Residential school in Alert Bay, B.C.</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51</a:t>
            </a:fld>
            <a:endParaRPr lang="en-US"/>
          </a:p>
        </p:txBody>
      </p:sp>
    </p:spTree>
    <p:extLst>
      <p:ext uri="{BB962C8B-B14F-4D97-AF65-F5344CB8AC3E}">
        <p14:creationId xmlns:p14="http://schemas.microsoft.com/office/powerpoint/2010/main" val="32726326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By 1960, thousands of Aboriginal youth were attending provincial schools with certified teachers and modern</a:t>
            </a:r>
            <a:r>
              <a:rPr lang="en-CA" baseline="0" dirty="0"/>
              <a:t> equipment. However teachers were not trained to meet the needs of Aboriginal students. This </a:t>
            </a:r>
            <a:r>
              <a:rPr lang="en-CA" baseline="0" dirty="0" err="1"/>
              <a:t>wnad</a:t>
            </a:r>
            <a:r>
              <a:rPr lang="en-CA" baseline="0" dirty="0"/>
              <a:t> the fact that many had to commute long distances by bus or bard far from home, worked against their academic success.</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52</a:t>
            </a:fld>
            <a:endParaRPr lang="en-US"/>
          </a:p>
        </p:txBody>
      </p:sp>
    </p:spTree>
    <p:extLst>
      <p:ext uri="{BB962C8B-B14F-4D97-AF65-F5344CB8AC3E}">
        <p14:creationId xmlns:p14="http://schemas.microsoft.com/office/powerpoint/2010/main" val="901390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Indian Act maintained</a:t>
            </a:r>
            <a:r>
              <a:rPr lang="en-CA" baseline="0" dirty="0"/>
              <a:t> the federal government’s power to define Indian status and band membership and continued to control the political and economic lives of Aboriginal people.</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53</a:t>
            </a:fld>
            <a:endParaRPr lang="en-US"/>
          </a:p>
        </p:txBody>
      </p:sp>
    </p:spTree>
    <p:extLst>
      <p:ext uri="{BB962C8B-B14F-4D97-AF65-F5344CB8AC3E}">
        <p14:creationId xmlns:p14="http://schemas.microsoft.com/office/powerpoint/2010/main" val="10428807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a:t>
            </a:r>
            <a:r>
              <a:rPr lang="en-CA" baseline="0" dirty="0"/>
              <a:t> keep in mind the government did not revoke the Indian Act….or replace the Indian Act….it was just changed.</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54</a:t>
            </a:fld>
            <a:endParaRPr lang="en-US"/>
          </a:p>
        </p:txBody>
      </p:sp>
    </p:spTree>
    <p:extLst>
      <p:ext uri="{BB962C8B-B14F-4D97-AF65-F5344CB8AC3E}">
        <p14:creationId xmlns:p14="http://schemas.microsoft.com/office/powerpoint/2010/main" val="7008356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****Pg. 179 in textbook.</a:t>
            </a:r>
          </a:p>
          <a:p>
            <a:r>
              <a:rPr lang="en-CA" dirty="0"/>
              <a:t>Occasionally, governments</a:t>
            </a:r>
            <a:r>
              <a:rPr lang="en-CA" baseline="0" dirty="0"/>
              <a:t> around the world have arbitrarily relocated their Aboriginal people with little consideration of their rights. I believe that t</a:t>
            </a:r>
            <a:r>
              <a:rPr lang="en-CA" dirty="0"/>
              <a:t>he</a:t>
            </a:r>
            <a:r>
              <a:rPr lang="en-CA" baseline="0" dirty="0"/>
              <a:t> resettlement in 1953-1955 of Inuit families is one of those situations. In the summer of 1953, the Canadian government relocated several Inuit families from </a:t>
            </a:r>
            <a:r>
              <a:rPr lang="en-CA" baseline="0" dirty="0" err="1"/>
              <a:t>Inukjuak</a:t>
            </a:r>
            <a:r>
              <a:rPr lang="en-CA" baseline="0" dirty="0"/>
              <a:t>, </a:t>
            </a:r>
            <a:r>
              <a:rPr lang="en-CA" baseline="0" dirty="0" err="1"/>
              <a:t>former’ly</a:t>
            </a:r>
            <a:r>
              <a:rPr lang="en-CA" baseline="0" dirty="0"/>
              <a:t> known as Port Harrison, in Northern Quebec and Pond Inlet, in the NWT, to the High Arctic, about 2000 km from their former homes. A second group of families moved two years later.</a:t>
            </a:r>
          </a:p>
          <a:p>
            <a:r>
              <a:rPr lang="en-CA" dirty="0"/>
              <a:t>These families volunteered for the move, because the hunting conditions</a:t>
            </a:r>
            <a:r>
              <a:rPr lang="en-CA" baseline="0" dirty="0"/>
              <a:t> in their home areas was so poor, However they were not told about how difficult life would be nor the harsh conditions they would face. They were dropped off without firewood or housing at the onset of the Arctic’s four month winter darkness. Survivors today still talk about their struggles, the hunger, defending themselves against polar bears, and living in igloos until they could get wood to build houses. In the 1980’s, a suit was launched against the federal government arguing that the relocation was done to assert Canadian sovereignty in the Far North rather than for the benefit of the Inuit. In 1989, the federal government created a program to help those who wished to return south. And in 1996 the government offered a cash compensation to survivors but did not offer any sort of apology.</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55</a:t>
            </a:fld>
            <a:endParaRPr lang="en-US"/>
          </a:p>
        </p:txBody>
      </p:sp>
    </p:spTree>
    <p:extLst>
      <p:ext uri="{BB962C8B-B14F-4D97-AF65-F5344CB8AC3E}">
        <p14:creationId xmlns:p14="http://schemas.microsoft.com/office/powerpoint/2010/main" val="25271309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56</a:t>
            </a:fld>
            <a:endParaRPr lang="en-US"/>
          </a:p>
        </p:txBody>
      </p:sp>
    </p:spTree>
    <p:extLst>
      <p:ext uri="{BB962C8B-B14F-4D97-AF65-F5344CB8AC3E}">
        <p14:creationId xmlns:p14="http://schemas.microsoft.com/office/powerpoint/2010/main" val="992071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57</a:t>
            </a:fld>
            <a:endParaRPr lang="en-US"/>
          </a:p>
        </p:txBody>
      </p:sp>
    </p:spTree>
    <p:extLst>
      <p:ext uri="{BB962C8B-B14F-4D97-AF65-F5344CB8AC3E}">
        <p14:creationId xmlns:p14="http://schemas.microsoft.com/office/powerpoint/2010/main" val="13566462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58</a:t>
            </a:fld>
            <a:endParaRPr lang="en-US"/>
          </a:p>
        </p:txBody>
      </p:sp>
    </p:spTree>
    <p:extLst>
      <p:ext uri="{BB962C8B-B14F-4D97-AF65-F5344CB8AC3E}">
        <p14:creationId xmlns:p14="http://schemas.microsoft.com/office/powerpoint/2010/main" val="5007778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59</a:t>
            </a:fld>
            <a:endParaRPr lang="en-US"/>
          </a:p>
        </p:txBody>
      </p:sp>
    </p:spTree>
    <p:extLst>
      <p:ext uri="{BB962C8B-B14F-4D97-AF65-F5344CB8AC3E}">
        <p14:creationId xmlns:p14="http://schemas.microsoft.com/office/powerpoint/2010/main" val="29880992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60</a:t>
            </a:fld>
            <a:endParaRPr lang="en-US"/>
          </a:p>
        </p:txBody>
      </p:sp>
    </p:spTree>
    <p:extLst>
      <p:ext uri="{BB962C8B-B14F-4D97-AF65-F5344CB8AC3E}">
        <p14:creationId xmlns:p14="http://schemas.microsoft.com/office/powerpoint/2010/main" val="18363729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61</a:t>
            </a:fld>
            <a:endParaRPr lang="en-US"/>
          </a:p>
        </p:txBody>
      </p:sp>
    </p:spTree>
    <p:extLst>
      <p:ext uri="{BB962C8B-B14F-4D97-AF65-F5344CB8AC3E}">
        <p14:creationId xmlns:p14="http://schemas.microsoft.com/office/powerpoint/2010/main" val="24374048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62</a:t>
            </a:fld>
            <a:endParaRPr lang="en-US"/>
          </a:p>
        </p:txBody>
      </p:sp>
    </p:spTree>
    <p:extLst>
      <p:ext uri="{BB962C8B-B14F-4D97-AF65-F5344CB8AC3E}">
        <p14:creationId xmlns:p14="http://schemas.microsoft.com/office/powerpoint/2010/main" val="26850180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63</a:t>
            </a:fld>
            <a:endParaRPr lang="en-US"/>
          </a:p>
        </p:txBody>
      </p:sp>
    </p:spTree>
    <p:extLst>
      <p:ext uri="{BB962C8B-B14F-4D97-AF65-F5344CB8AC3E}">
        <p14:creationId xmlns:p14="http://schemas.microsoft.com/office/powerpoint/2010/main" val="19297314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Concert</a:t>
            </a:r>
            <a:r>
              <a:rPr lang="en-CA" baseline="0" dirty="0"/>
              <a:t> or Protest.</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64</a:t>
            </a:fld>
            <a:endParaRPr lang="en-US"/>
          </a:p>
        </p:txBody>
      </p:sp>
    </p:spTree>
    <p:extLst>
      <p:ext uri="{BB962C8B-B14F-4D97-AF65-F5344CB8AC3E}">
        <p14:creationId xmlns:p14="http://schemas.microsoft.com/office/powerpoint/2010/main" val="26116073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65</a:t>
            </a:fld>
            <a:endParaRPr lang="en-US"/>
          </a:p>
        </p:txBody>
      </p:sp>
    </p:spTree>
    <p:extLst>
      <p:ext uri="{BB962C8B-B14F-4D97-AF65-F5344CB8AC3E}">
        <p14:creationId xmlns:p14="http://schemas.microsoft.com/office/powerpoint/2010/main" val="19413198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Counterculture: a subculture, especially of young people, with values or lifestyles that are in opposition to those of the dominant established culture.</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66</a:t>
            </a:fld>
            <a:endParaRPr lang="en-US"/>
          </a:p>
        </p:txBody>
      </p:sp>
    </p:spTree>
    <p:extLst>
      <p:ext uri="{BB962C8B-B14F-4D97-AF65-F5344CB8AC3E}">
        <p14:creationId xmlns:p14="http://schemas.microsoft.com/office/powerpoint/2010/main" val="3693299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67</a:t>
            </a:fld>
            <a:endParaRPr lang="en-US"/>
          </a:p>
        </p:txBody>
      </p:sp>
    </p:spTree>
    <p:extLst>
      <p:ext uri="{BB962C8B-B14F-4D97-AF65-F5344CB8AC3E}">
        <p14:creationId xmlns:p14="http://schemas.microsoft.com/office/powerpoint/2010/main" val="5717272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68</a:t>
            </a:fld>
            <a:endParaRPr lang="en-US"/>
          </a:p>
        </p:txBody>
      </p:sp>
    </p:spTree>
    <p:extLst>
      <p:ext uri="{BB962C8B-B14F-4D97-AF65-F5344CB8AC3E}">
        <p14:creationId xmlns:p14="http://schemas.microsoft.com/office/powerpoint/2010/main" val="36279318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69</a:t>
            </a:fld>
            <a:endParaRPr lang="en-US"/>
          </a:p>
        </p:txBody>
      </p:sp>
    </p:spTree>
    <p:extLst>
      <p:ext uri="{BB962C8B-B14F-4D97-AF65-F5344CB8AC3E}">
        <p14:creationId xmlns:p14="http://schemas.microsoft.com/office/powerpoint/2010/main" val="14564003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is multiculturalism?</a:t>
            </a:r>
          </a:p>
          <a:p>
            <a:endParaRPr lang="en-CA" dirty="0"/>
          </a:p>
          <a:p>
            <a:r>
              <a:rPr lang="en-CA" dirty="0"/>
              <a:t>What ways is multiculturalism promoted in Canadian society today?</a:t>
            </a:r>
            <a:endParaRPr lang="en-US" dirty="0"/>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70</a:t>
            </a:fld>
            <a:endParaRPr lang="en-US"/>
          </a:p>
        </p:txBody>
      </p:sp>
    </p:spTree>
    <p:extLst>
      <p:ext uri="{BB962C8B-B14F-4D97-AF65-F5344CB8AC3E}">
        <p14:creationId xmlns:p14="http://schemas.microsoft.com/office/powerpoint/2010/main" val="27780832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Unlike the US……………Canada is not a “melting pot”!</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71</a:t>
            </a:fld>
            <a:endParaRPr lang="en-US"/>
          </a:p>
        </p:txBody>
      </p:sp>
    </p:spTree>
    <p:extLst>
      <p:ext uri="{BB962C8B-B14F-4D97-AF65-F5344CB8AC3E}">
        <p14:creationId xmlns:p14="http://schemas.microsoft.com/office/powerpoint/2010/main" val="30905600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72</a:t>
            </a:fld>
            <a:endParaRPr lang="en-US"/>
          </a:p>
        </p:txBody>
      </p:sp>
    </p:spTree>
    <p:extLst>
      <p:ext uri="{BB962C8B-B14F-4D97-AF65-F5344CB8AC3E}">
        <p14:creationId xmlns:p14="http://schemas.microsoft.com/office/powerpoint/2010/main" val="34146369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73</a:t>
            </a:fld>
            <a:endParaRPr lang="en-US"/>
          </a:p>
        </p:txBody>
      </p:sp>
    </p:spTree>
    <p:extLst>
      <p:ext uri="{BB962C8B-B14F-4D97-AF65-F5344CB8AC3E}">
        <p14:creationId xmlns:p14="http://schemas.microsoft.com/office/powerpoint/2010/main" val="33533780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74</a:t>
            </a:fld>
            <a:endParaRPr lang="en-US"/>
          </a:p>
        </p:txBody>
      </p:sp>
    </p:spTree>
    <p:extLst>
      <p:ext uri="{BB962C8B-B14F-4D97-AF65-F5344CB8AC3E}">
        <p14:creationId xmlns:p14="http://schemas.microsoft.com/office/powerpoint/2010/main" val="2741657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Any idea what these</a:t>
            </a:r>
            <a:r>
              <a:rPr lang="en-CA" baseline="0" dirty="0"/>
              <a:t> women are doing???? Deconstruct this picture.</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75</a:t>
            </a:fld>
            <a:endParaRPr lang="en-US"/>
          </a:p>
        </p:txBody>
      </p:sp>
    </p:spTree>
    <p:extLst>
      <p:ext uri="{BB962C8B-B14F-4D97-AF65-F5344CB8AC3E}">
        <p14:creationId xmlns:p14="http://schemas.microsoft.com/office/powerpoint/2010/main" val="25780542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76</a:t>
            </a:fld>
            <a:endParaRPr lang="en-US"/>
          </a:p>
        </p:txBody>
      </p:sp>
    </p:spTree>
    <p:extLst>
      <p:ext uri="{BB962C8B-B14F-4D97-AF65-F5344CB8AC3E}">
        <p14:creationId xmlns:p14="http://schemas.microsoft.com/office/powerpoint/2010/main" val="17932317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77</a:t>
            </a:fld>
            <a:endParaRPr lang="en-US"/>
          </a:p>
        </p:txBody>
      </p:sp>
    </p:spTree>
    <p:extLst>
      <p:ext uri="{BB962C8B-B14F-4D97-AF65-F5344CB8AC3E}">
        <p14:creationId xmlns:p14="http://schemas.microsoft.com/office/powerpoint/2010/main" val="24087882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78</a:t>
            </a:fld>
            <a:endParaRPr lang="en-US"/>
          </a:p>
        </p:txBody>
      </p:sp>
    </p:spTree>
    <p:extLst>
      <p:ext uri="{BB962C8B-B14F-4D97-AF65-F5344CB8AC3E}">
        <p14:creationId xmlns:p14="http://schemas.microsoft.com/office/powerpoint/2010/main" val="10408835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79</a:t>
            </a:fld>
            <a:endParaRPr lang="en-US"/>
          </a:p>
        </p:txBody>
      </p:sp>
    </p:spTree>
    <p:extLst>
      <p:ext uri="{BB962C8B-B14F-4D97-AF65-F5344CB8AC3E}">
        <p14:creationId xmlns:p14="http://schemas.microsoft.com/office/powerpoint/2010/main" val="29100793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Trudeau was criticized</a:t>
            </a:r>
            <a:r>
              <a:rPr lang="en-CA" baseline="0" dirty="0"/>
              <a:t> </a:t>
            </a:r>
            <a:r>
              <a:rPr lang="en-CA" dirty="0"/>
              <a:t>for his progressive social policies but</a:t>
            </a:r>
            <a:r>
              <a:rPr lang="en-CA" baseline="0" dirty="0"/>
              <a:t> refused to back down, saying “There’s no place for the state in the bedrooms of the nation”</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80</a:t>
            </a:fld>
            <a:endParaRPr lang="en-US"/>
          </a:p>
        </p:txBody>
      </p:sp>
    </p:spTree>
    <p:extLst>
      <p:ext uri="{BB962C8B-B14F-4D97-AF65-F5344CB8AC3E}">
        <p14:creationId xmlns:p14="http://schemas.microsoft.com/office/powerpoint/2010/main" val="20469600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Trudeau also changed Canada’s divorce laws in 1968, making divorce more freely available.</a:t>
            </a:r>
          </a:p>
          <a:p>
            <a:r>
              <a:rPr lang="en-CA" dirty="0"/>
              <a:t>Bill C-84 did not have widespread support and passed by</a:t>
            </a:r>
            <a:r>
              <a:rPr lang="en-CA" baseline="0" dirty="0"/>
              <a:t> a narrow margin, but </a:t>
            </a:r>
            <a:r>
              <a:rPr lang="en-CA" baseline="0" dirty="0" err="1"/>
              <a:t>Tru</a:t>
            </a:r>
            <a:r>
              <a:rPr lang="en-CA" baseline="0" dirty="0"/>
              <a:t> </a:t>
            </a:r>
            <a:r>
              <a:rPr lang="en-CA" baseline="0" dirty="0" err="1"/>
              <a:t>deauand</a:t>
            </a:r>
            <a:r>
              <a:rPr lang="en-CA" baseline="0" dirty="0"/>
              <a:t> his Cabinet were determined that Canada should join other progressive nations and abolish capital punishment.</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81</a:t>
            </a:fld>
            <a:endParaRPr lang="en-US"/>
          </a:p>
        </p:txBody>
      </p:sp>
    </p:spTree>
    <p:extLst>
      <p:ext uri="{BB962C8B-B14F-4D97-AF65-F5344CB8AC3E}">
        <p14:creationId xmlns:p14="http://schemas.microsoft.com/office/powerpoint/2010/main" val="20950854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82</a:t>
            </a:fld>
            <a:endParaRPr lang="en-US"/>
          </a:p>
        </p:txBody>
      </p:sp>
    </p:spTree>
    <p:extLst>
      <p:ext uri="{BB962C8B-B14F-4D97-AF65-F5344CB8AC3E}">
        <p14:creationId xmlns:p14="http://schemas.microsoft.com/office/powerpoint/2010/main" val="24464538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Aboriginal people were furious. Saw it as an attack on their right to maintain their unique identity.</a:t>
            </a:r>
          </a:p>
          <a:p>
            <a:r>
              <a:rPr lang="en-CA" dirty="0"/>
              <a:t>Trudeau</a:t>
            </a:r>
            <a:r>
              <a:rPr lang="en-CA" baseline="0" dirty="0"/>
              <a:t>’s government abandoned the White Paper.</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83</a:t>
            </a:fld>
            <a:endParaRPr lang="en-US"/>
          </a:p>
        </p:txBody>
      </p:sp>
    </p:spTree>
    <p:extLst>
      <p:ext uri="{BB962C8B-B14F-4D97-AF65-F5344CB8AC3E}">
        <p14:creationId xmlns:p14="http://schemas.microsoft.com/office/powerpoint/2010/main" val="10991339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84</a:t>
            </a:fld>
            <a:endParaRPr lang="en-US"/>
          </a:p>
        </p:txBody>
      </p:sp>
    </p:spTree>
    <p:extLst>
      <p:ext uri="{BB962C8B-B14F-4D97-AF65-F5344CB8AC3E}">
        <p14:creationId xmlns:p14="http://schemas.microsoft.com/office/powerpoint/2010/main" val="26224908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85</a:t>
            </a:fld>
            <a:endParaRPr lang="en-US"/>
          </a:p>
        </p:txBody>
      </p:sp>
    </p:spTree>
    <p:extLst>
      <p:ext uri="{BB962C8B-B14F-4D97-AF65-F5344CB8AC3E}">
        <p14:creationId xmlns:p14="http://schemas.microsoft.com/office/powerpoint/2010/main" val="10199352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Established the Royal Commission on Bilingualism and Biculturalism (“Bi and Bi Commission”) to recommend ways of enhancing an promoting the historically bilingual nature of Canada.</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86</a:t>
            </a:fld>
            <a:endParaRPr lang="en-US"/>
          </a:p>
        </p:txBody>
      </p:sp>
    </p:spTree>
    <p:extLst>
      <p:ext uri="{BB962C8B-B14F-4D97-AF65-F5344CB8AC3E}">
        <p14:creationId xmlns:p14="http://schemas.microsoft.com/office/powerpoint/2010/main" val="28209567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act received</a:t>
            </a:r>
            <a:r>
              <a:rPr lang="en-CA" baseline="0" dirty="0"/>
              <a:t> mixed reviews. Some people embraced the idea of bilingualism with enthusiasm, many enrolled their children in French immersion classes. Others, especially many in Western Canada, felt that the federal government was forcing </a:t>
            </a:r>
            <a:r>
              <a:rPr lang="en-CA" baseline="0" dirty="0" err="1"/>
              <a:t>french</a:t>
            </a:r>
            <a:r>
              <a:rPr lang="en-CA" baseline="0" dirty="0"/>
              <a:t> on them and that too much attention was being paid to Quebec. </a:t>
            </a:r>
            <a:r>
              <a:rPr lang="en-CA" baseline="0" dirty="0" err="1"/>
              <a:t>Francophones</a:t>
            </a:r>
            <a:r>
              <a:rPr lang="en-CA" baseline="0" dirty="0"/>
              <a:t> were also unimpressed. They wanted special status, but the federal government insisted they were a province like any other.</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87</a:t>
            </a:fld>
            <a:endParaRPr lang="en-US"/>
          </a:p>
        </p:txBody>
      </p:sp>
    </p:spTree>
    <p:extLst>
      <p:ext uri="{BB962C8B-B14F-4D97-AF65-F5344CB8AC3E}">
        <p14:creationId xmlns:p14="http://schemas.microsoft.com/office/powerpoint/2010/main" val="23189913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From 1963 to 1970 the </a:t>
            </a:r>
            <a:r>
              <a:rPr lang="en-US" dirty="0">
                <a:effectLst/>
                <a:hlinkClick r:id="rId3" action="ppaction://hlinkfile" tooltip="Quebec nationalism"/>
              </a:rPr>
              <a:t>Quebec nationalist</a:t>
            </a:r>
            <a:r>
              <a:rPr lang="en-US" dirty="0">
                <a:effectLst/>
              </a:rPr>
              <a:t> group </a:t>
            </a:r>
            <a:r>
              <a:rPr lang="en-US" i="1" dirty="0">
                <a:effectLst/>
                <a:hlinkClick r:id="rId4" action="ppaction://hlinkfile" tooltip="Front de libération du Québec"/>
              </a:rPr>
              <a:t>Front de </a:t>
            </a:r>
            <a:r>
              <a:rPr lang="en-US" i="1" dirty="0" err="1">
                <a:effectLst/>
                <a:hlinkClick r:id="rId4" action="ppaction://hlinkfile" tooltip="Front de libération du Québec"/>
              </a:rPr>
              <a:t>libération</a:t>
            </a:r>
            <a:r>
              <a:rPr lang="en-US" i="1" dirty="0">
                <a:effectLst/>
                <a:hlinkClick r:id="rId4" action="ppaction://hlinkfile" tooltip="Front de libération du Québec"/>
              </a:rPr>
              <a:t> du Québec</a:t>
            </a:r>
            <a:r>
              <a:rPr lang="en-US" dirty="0">
                <a:effectLst/>
              </a:rPr>
              <a:t> had detonated over 95 bombs.</a:t>
            </a:r>
            <a:r>
              <a:rPr lang="en-US" baseline="30000" dirty="0">
                <a:effectLst/>
                <a:hlinkClick r:id="" action="ppaction://hlinkfile"/>
              </a:rPr>
              <a:t>[6]</a:t>
            </a:r>
            <a:r>
              <a:rPr lang="en-US" dirty="0">
                <a:effectLst/>
              </a:rPr>
              <a:t> While mailboxes—particularly in the affluent and predominantly Anglophone city of </a:t>
            </a:r>
            <a:r>
              <a:rPr lang="en-US" dirty="0">
                <a:effectLst/>
                <a:hlinkClick r:id="rId5" action="ppaction://hlinkfile" tooltip="Westmount"/>
              </a:rPr>
              <a:t>Westmount</a:t>
            </a:r>
            <a:r>
              <a:rPr lang="en-US" dirty="0">
                <a:effectLst/>
              </a:rPr>
              <a:t>—were common targets, the largest single bombing was of the </a:t>
            </a:r>
            <a:r>
              <a:rPr lang="en-US" dirty="0">
                <a:effectLst/>
                <a:hlinkClick r:id="rId6" action="ppaction://hlinkfile" tooltip="Montreal Stock Exchange"/>
              </a:rPr>
              <a:t>Montreal Stock Exchange</a:t>
            </a:r>
            <a:r>
              <a:rPr lang="en-US" dirty="0">
                <a:effectLst/>
              </a:rPr>
              <a:t> on February 13, 1969, which caused extensive damage and injured 27 people. Other targets included </a:t>
            </a:r>
            <a:r>
              <a:rPr lang="en-US" dirty="0">
                <a:effectLst/>
                <a:hlinkClick r:id="rId7" action="ppaction://hlinkfile" tooltip="Montreal City Hall"/>
              </a:rPr>
              <a:t>Montreal City Hall</a:t>
            </a:r>
            <a:r>
              <a:rPr lang="en-US" dirty="0">
                <a:effectLst/>
              </a:rPr>
              <a:t>, </a:t>
            </a:r>
            <a:r>
              <a:rPr lang="en-US" dirty="0">
                <a:effectLst/>
                <a:hlinkClick r:id="rId8" action="ppaction://hlinkfile" tooltip="Royal Canadian Mounted Police"/>
              </a:rPr>
              <a:t>Royal Canadian Mounted Police</a:t>
            </a:r>
            <a:r>
              <a:rPr lang="en-US" dirty="0">
                <a:effectLst/>
              </a:rPr>
              <a:t> recruitment offices, railway tracks, and army installations. FLQ members, in a strategic move, had stolen several tons of </a:t>
            </a:r>
            <a:r>
              <a:rPr lang="en-US" dirty="0">
                <a:effectLst/>
                <a:hlinkClick r:id="rId9" action="ppaction://hlinkfile" tooltip="Dynamite"/>
              </a:rPr>
              <a:t>dynamite</a:t>
            </a:r>
            <a:r>
              <a:rPr lang="en-US" dirty="0">
                <a:effectLst/>
              </a:rPr>
              <a:t> from military and industrial sites, and, financed by </a:t>
            </a:r>
            <a:r>
              <a:rPr lang="en-US" dirty="0">
                <a:effectLst/>
                <a:hlinkClick r:id="rId10" action="ppaction://hlinkfile" tooltip="Bank robbery"/>
              </a:rPr>
              <a:t>bank robberies</a:t>
            </a:r>
            <a:r>
              <a:rPr lang="en-US" dirty="0">
                <a:effectLst/>
              </a:rPr>
              <a:t>, they threatened through their official communication organ, known as </a:t>
            </a:r>
            <a:r>
              <a:rPr lang="en-US" i="1" dirty="0">
                <a:effectLst/>
              </a:rPr>
              <a:t>La </a:t>
            </a:r>
            <a:r>
              <a:rPr lang="en-US" i="1" dirty="0" err="1">
                <a:effectLst/>
              </a:rPr>
              <a:t>Cognée</a:t>
            </a:r>
            <a:r>
              <a:rPr lang="en-US" dirty="0">
                <a:effectLst/>
              </a:rPr>
              <a:t>, that more attacks were to come.</a:t>
            </a:r>
          </a:p>
          <a:p>
            <a:pPr rtl="0"/>
            <a:r>
              <a:rPr lang="en-US" dirty="0">
                <a:effectLst/>
              </a:rPr>
              <a:t>By 1970, 23 members of the FLQ were in prison, including four members convicted of </a:t>
            </a:r>
            <a:r>
              <a:rPr lang="en-US" dirty="0">
                <a:effectLst/>
                <a:hlinkClick r:id="rId11" action="ppaction://hlinkfile" tooltip="Murder"/>
              </a:rPr>
              <a:t>murder</a:t>
            </a:r>
            <a:r>
              <a:rPr lang="en-US" dirty="0">
                <a:effectLst/>
              </a:rPr>
              <a:t>. </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88</a:t>
            </a:fld>
            <a:endParaRPr lang="en-US"/>
          </a:p>
        </p:txBody>
      </p:sp>
    </p:spTree>
    <p:extLst>
      <p:ext uri="{BB962C8B-B14F-4D97-AF65-F5344CB8AC3E}">
        <p14:creationId xmlns:p14="http://schemas.microsoft.com/office/powerpoint/2010/main" val="27347635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89</a:t>
            </a:fld>
            <a:endParaRPr lang="en-US"/>
          </a:p>
        </p:txBody>
      </p:sp>
    </p:spTree>
    <p:extLst>
      <p:ext uri="{BB962C8B-B14F-4D97-AF65-F5344CB8AC3E}">
        <p14:creationId xmlns:p14="http://schemas.microsoft.com/office/powerpoint/2010/main" val="20031281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5: Montreal, Quebec: Two members of the "Liberation Cell" of the FLQ kidnap British Trade Commissioner James Cross from his home. The kidnappers are disguised as delivery men bringing a package for his recent birthday. Once the maid lets them in, they pull out a rifle and a revolver and kidnapped Cross. This is followed by a communique to the authorities containing the kidnappers' demands, which include the exchange of Cross for "political prisoners", a number of convicted or detained FLQ members, and the CBC broadcast of the FLQ Manifesto. The terms of the ransom note are the same as those found in June for the planned kidnapping of the U.S. consul. At this time, the police do not connect the two</a:t>
            </a:r>
          </a:p>
        </p:txBody>
      </p:sp>
      <p:sp>
        <p:nvSpPr>
          <p:cNvPr id="4" name="Slide Number Placeholder 3"/>
          <p:cNvSpPr>
            <a:spLocks noGrp="1"/>
          </p:cNvSpPr>
          <p:nvPr>
            <p:ph type="sldNum" sz="quarter" idx="10"/>
          </p:nvPr>
        </p:nvSpPr>
        <p:spPr/>
        <p:txBody>
          <a:bodyPr/>
          <a:lstStyle/>
          <a:p>
            <a:fld id="{09265B18-E2B9-40F0-85F4-0A32BF2E08A0}" type="slidenum">
              <a:rPr lang="en-US" smtClean="0"/>
              <a:t>90</a:t>
            </a:fld>
            <a:endParaRPr lang="en-US"/>
          </a:p>
        </p:txBody>
      </p:sp>
    </p:spTree>
    <p:extLst>
      <p:ext uri="{BB962C8B-B14F-4D97-AF65-F5344CB8AC3E}">
        <p14:creationId xmlns:p14="http://schemas.microsoft.com/office/powerpoint/2010/main" val="37221241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91</a:t>
            </a:fld>
            <a:endParaRPr lang="en-US"/>
          </a:p>
        </p:txBody>
      </p:sp>
    </p:spTree>
    <p:extLst>
      <p:ext uri="{BB962C8B-B14F-4D97-AF65-F5344CB8AC3E}">
        <p14:creationId xmlns:p14="http://schemas.microsoft.com/office/powerpoint/2010/main" val="35517829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92</a:t>
            </a:fld>
            <a:endParaRPr lang="en-US"/>
          </a:p>
        </p:txBody>
      </p:sp>
    </p:spTree>
    <p:extLst>
      <p:ext uri="{BB962C8B-B14F-4D97-AF65-F5344CB8AC3E}">
        <p14:creationId xmlns:p14="http://schemas.microsoft.com/office/powerpoint/2010/main" val="31905747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Premier Bourassa formally requests that the federal government grant the government of Quebec "emergency powers".</a:t>
            </a:r>
          </a:p>
          <a:p>
            <a:r>
              <a:rPr lang="en-US" dirty="0"/>
              <a:t> This results in the implementation of the War Measures Act which come into effect at 4:00 a.m.</a:t>
            </a:r>
          </a:p>
          <a:p>
            <a:r>
              <a:rPr lang="en-US" dirty="0"/>
              <a:t> Prime Minister Trudeau makes a broadcast announcing the imposition of the War Measures Act.</a:t>
            </a:r>
          </a:p>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93</a:t>
            </a:fld>
            <a:endParaRPr lang="en-US"/>
          </a:p>
        </p:txBody>
      </p:sp>
    </p:spTree>
    <p:extLst>
      <p:ext uri="{BB962C8B-B14F-4D97-AF65-F5344CB8AC3E}">
        <p14:creationId xmlns:p14="http://schemas.microsoft.com/office/powerpoint/2010/main" val="16904574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was peacetime. Suspended people’s civil liberties. </a:t>
            </a:r>
            <a:r>
              <a:rPr lang="en-US" baseline="0" dirty="0" err="1"/>
              <a:t>etc</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94</a:t>
            </a:fld>
            <a:endParaRPr lang="en-US"/>
          </a:p>
        </p:txBody>
      </p:sp>
    </p:spTree>
    <p:extLst>
      <p:ext uri="{BB962C8B-B14F-4D97-AF65-F5344CB8AC3E}">
        <p14:creationId xmlns:p14="http://schemas.microsoft.com/office/powerpoint/2010/main" val="3283534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95</a:t>
            </a:fld>
            <a:endParaRPr lang="en-US"/>
          </a:p>
        </p:txBody>
      </p:sp>
    </p:spTree>
    <p:extLst>
      <p:ext uri="{BB962C8B-B14F-4D97-AF65-F5344CB8AC3E}">
        <p14:creationId xmlns:p14="http://schemas.microsoft.com/office/powerpoint/2010/main" val="9031423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Bill 22 forced hundreds of thousands of businesses</a:t>
            </a:r>
            <a:r>
              <a:rPr lang="en-CA" baseline="0" dirty="0"/>
              <a:t> and professional people in Quebec who were not fully proficient in </a:t>
            </a:r>
            <a:r>
              <a:rPr lang="en-CA" baseline="0" dirty="0" err="1"/>
              <a:t>Fernch</a:t>
            </a:r>
            <a:r>
              <a:rPr lang="en-CA" baseline="0" dirty="0"/>
              <a:t> to move out of the province, eventually allowing Toronto to surpass Montreal as Canada’s business capital.</a:t>
            </a:r>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96</a:t>
            </a:fld>
            <a:endParaRPr lang="en-US"/>
          </a:p>
        </p:txBody>
      </p:sp>
    </p:spTree>
    <p:extLst>
      <p:ext uri="{BB962C8B-B14F-4D97-AF65-F5344CB8AC3E}">
        <p14:creationId xmlns:p14="http://schemas.microsoft.com/office/powerpoint/2010/main" val="213998174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65B18-E2B9-40F0-85F4-0A32BF2E08A0}" type="slidenum">
              <a:rPr lang="en-US" smtClean="0"/>
              <a:t>97</a:t>
            </a:fld>
            <a:endParaRPr lang="en-US"/>
          </a:p>
        </p:txBody>
      </p:sp>
    </p:spTree>
    <p:extLst>
      <p:ext uri="{BB962C8B-B14F-4D97-AF65-F5344CB8AC3E}">
        <p14:creationId xmlns:p14="http://schemas.microsoft.com/office/powerpoint/2010/main" val="41213980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265B18-E2B9-40F0-85F4-0A32BF2E08A0}" type="slidenum">
              <a:rPr lang="en-US" smtClean="0"/>
              <a:t>98</a:t>
            </a:fld>
            <a:endParaRPr lang="en-US"/>
          </a:p>
        </p:txBody>
      </p:sp>
    </p:spTree>
    <p:extLst>
      <p:ext uri="{BB962C8B-B14F-4D97-AF65-F5344CB8AC3E}">
        <p14:creationId xmlns:p14="http://schemas.microsoft.com/office/powerpoint/2010/main" val="2781631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1D8999-683E-4248-8CDB-444896EFED0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1544604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1D8999-683E-4248-8CDB-444896EFED0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778879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1D8999-683E-4248-8CDB-444896EFED0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43623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1D8999-683E-4248-8CDB-444896EFED0F}"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1032781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1D8999-683E-4248-8CDB-444896EFED0F}"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213159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1D8999-683E-4248-8CDB-444896EFED0F}" type="datetimeFigureOut">
              <a:rPr lang="en-US" smtClean="0"/>
              <a:t>4/3/2020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661874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D8999-683E-4248-8CDB-444896EFED0F}" type="datetimeFigureOut">
              <a:rPr lang="en-US" smtClean="0"/>
              <a:t>4/3/2020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1975920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1D8999-683E-4248-8CDB-444896EFED0F}"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1564125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1D8999-683E-4248-8CDB-444896EFED0F}" type="datetimeFigureOut">
              <a:rPr lang="en-US" smtClean="0"/>
              <a:t>4/3/2020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2447732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1D8999-683E-4248-8CDB-444896EFED0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392131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1D8999-683E-4248-8CDB-444896EFED0F}"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DA438-0D2A-41EF-A68E-215DF029A11A}" type="slidenum">
              <a:rPr lang="en-US" smtClean="0"/>
              <a:t>‹#›</a:t>
            </a:fld>
            <a:endParaRPr lang="en-US"/>
          </a:p>
        </p:txBody>
      </p:sp>
    </p:spTree>
    <p:extLst>
      <p:ext uri="{BB962C8B-B14F-4D97-AF65-F5344CB8AC3E}">
        <p14:creationId xmlns:p14="http://schemas.microsoft.com/office/powerpoint/2010/main" val="1883960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D8999-683E-4248-8CDB-444896EFED0F}" type="datetimeFigureOut">
              <a:rPr lang="en-US" smtClean="0"/>
              <a:t>4/3/2020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DA438-0D2A-41EF-A68E-215DF029A11A}" type="slidenum">
              <a:rPr lang="en-US" smtClean="0"/>
              <a:t>‹#›</a:t>
            </a:fld>
            <a:endParaRPr lang="en-US"/>
          </a:p>
        </p:txBody>
      </p:sp>
    </p:spTree>
    <p:extLst>
      <p:ext uri="{BB962C8B-B14F-4D97-AF65-F5344CB8AC3E}">
        <p14:creationId xmlns:p14="http://schemas.microsoft.com/office/powerpoint/2010/main" val="11090496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LM8JhvfoqdA"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www.youtube.com/watch?v=LM8JhvfoqdA"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245iaWrbgAQ"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youtube.com/watch?v=WJ-IPXpvRaU"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youtube.com/watch?v=WjgI9172FRY"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mBvjN_IucfI&amp;feature=related"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eFZXDGAvhE4"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www.youtube.com/watch?v=g3kAcJruEO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N_1jkLxhh20"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30.jpg"/></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hyperlink" Target="http://www.youtube.com/watch?v=5ScisGFllPY&amp;feature=fvst"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www.youtube.com/watch?v=XfUq9b1XTa0"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a:t>Unit 5</a:t>
            </a:r>
            <a:br>
              <a:rPr lang="en-CA" dirty="0"/>
            </a:br>
            <a:r>
              <a:rPr lang="en-CA" dirty="0"/>
              <a:t>Canada In the Post-War World</a:t>
            </a:r>
            <a:br>
              <a:rPr lang="en-CA" dirty="0"/>
            </a:br>
            <a:endParaRPr lang="en-US" dirty="0"/>
          </a:p>
        </p:txBody>
      </p:sp>
      <p:sp>
        <p:nvSpPr>
          <p:cNvPr id="3" name="Subtitle 2"/>
          <p:cNvSpPr>
            <a:spLocks noGrp="1"/>
          </p:cNvSpPr>
          <p:nvPr>
            <p:ph type="subTitle" idx="1"/>
          </p:nvPr>
        </p:nvSpPr>
        <p:spPr/>
        <p:txBody>
          <a:bodyPr/>
          <a:lstStyle/>
          <a:p>
            <a:r>
              <a:rPr lang="en-CA" dirty="0"/>
              <a:t>Social changes impacting Canadian society in the post war era</a:t>
            </a:r>
            <a:endParaRPr lang="en-US" dirty="0"/>
          </a:p>
        </p:txBody>
      </p:sp>
    </p:spTree>
    <p:extLst>
      <p:ext uri="{BB962C8B-B14F-4D97-AF65-F5344CB8AC3E}">
        <p14:creationId xmlns:p14="http://schemas.microsoft.com/office/powerpoint/2010/main" val="228131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2 filters</a:t>
            </a:r>
          </a:p>
        </p:txBody>
      </p:sp>
      <p:sp>
        <p:nvSpPr>
          <p:cNvPr id="5" name="Text Placeholder 4"/>
          <p:cNvSpPr>
            <a:spLocks noGrp="1"/>
          </p:cNvSpPr>
          <p:nvPr>
            <p:ph type="body" idx="1"/>
          </p:nvPr>
        </p:nvSpPr>
        <p:spPr/>
        <p:txBody>
          <a:bodyPr/>
          <a:lstStyle/>
          <a:p>
            <a:r>
              <a:rPr lang="en-US" dirty="0"/>
              <a:t>Autonomy</a:t>
            </a:r>
          </a:p>
        </p:txBody>
      </p:sp>
      <p:sp>
        <p:nvSpPr>
          <p:cNvPr id="6" name="Content Placeholder 5"/>
          <p:cNvSpPr>
            <a:spLocks noGrp="1"/>
          </p:cNvSpPr>
          <p:nvPr>
            <p:ph sz="half" idx="2"/>
          </p:nvPr>
        </p:nvSpPr>
        <p:spPr/>
        <p:txBody>
          <a:bodyPr>
            <a:normAutofit fontScale="85000" lnSpcReduction="20000"/>
          </a:bodyPr>
          <a:lstStyle/>
          <a:p>
            <a:r>
              <a:rPr lang="en-US" dirty="0"/>
              <a:t>noun, plural </a:t>
            </a:r>
            <a:r>
              <a:rPr lang="en-US" dirty="0" err="1"/>
              <a:t>au·ton·o·mies</a:t>
            </a:r>
            <a:r>
              <a:rPr lang="en-US" dirty="0"/>
              <a:t>. </a:t>
            </a:r>
          </a:p>
          <a:p>
            <a:endParaRPr lang="en-US" dirty="0"/>
          </a:p>
          <a:p>
            <a:pPr marL="0" indent="0">
              <a:buNone/>
            </a:pPr>
            <a:r>
              <a:rPr lang="en-US" dirty="0"/>
              <a:t>1. independence or freedom, as of the </a:t>
            </a:r>
            <a:r>
              <a:rPr lang="en-US" dirty="0">
                <a:solidFill>
                  <a:schemeClr val="tx1">
                    <a:lumMod val="95000"/>
                    <a:lumOff val="5000"/>
                  </a:schemeClr>
                </a:solidFill>
              </a:rPr>
              <a:t>will </a:t>
            </a:r>
            <a:r>
              <a:rPr lang="en-US" dirty="0"/>
              <a:t>or one's actions: the autonomy of the individual. </a:t>
            </a:r>
          </a:p>
          <a:p>
            <a:pPr marL="0" indent="0">
              <a:buNone/>
            </a:pPr>
            <a:endParaRPr lang="en-US" dirty="0"/>
          </a:p>
          <a:p>
            <a:pPr marL="0" indent="0">
              <a:buNone/>
            </a:pPr>
            <a:r>
              <a:rPr lang="en-US" dirty="0"/>
              <a:t>2. the condition of being autonomous.  self-government, or the right of self-government; independence: The rebels demanded autonomy from Spain.</a:t>
            </a:r>
          </a:p>
          <a:p>
            <a:pPr marL="0" indent="0">
              <a:buNone/>
            </a:pPr>
            <a:endParaRPr lang="en-US" dirty="0"/>
          </a:p>
          <a:p>
            <a:pPr marL="0" indent="0">
              <a:buNone/>
            </a:pPr>
            <a:endParaRPr lang="en-US" dirty="0"/>
          </a:p>
          <a:p>
            <a:pPr marL="0" indent="0">
              <a:buNone/>
            </a:pPr>
            <a:r>
              <a:rPr lang="en-US" dirty="0"/>
              <a:t>3. a self-governing community.</a:t>
            </a:r>
          </a:p>
          <a:p>
            <a:endParaRPr lang="en-US" dirty="0"/>
          </a:p>
        </p:txBody>
      </p:sp>
      <p:sp>
        <p:nvSpPr>
          <p:cNvPr id="7" name="Text Placeholder 6"/>
          <p:cNvSpPr>
            <a:spLocks noGrp="1"/>
          </p:cNvSpPr>
          <p:nvPr>
            <p:ph type="body" sz="quarter" idx="3"/>
          </p:nvPr>
        </p:nvSpPr>
        <p:spPr/>
        <p:txBody>
          <a:bodyPr/>
          <a:lstStyle/>
          <a:p>
            <a:r>
              <a:rPr lang="en-US" dirty="0"/>
              <a:t>Nationalism</a:t>
            </a:r>
          </a:p>
        </p:txBody>
      </p:sp>
      <p:sp>
        <p:nvSpPr>
          <p:cNvPr id="8" name="Content Placeholder 7"/>
          <p:cNvSpPr>
            <a:spLocks noGrp="1"/>
          </p:cNvSpPr>
          <p:nvPr>
            <p:ph sz="quarter" idx="4"/>
          </p:nvPr>
        </p:nvSpPr>
        <p:spPr/>
        <p:txBody>
          <a:bodyPr>
            <a:normAutofit fontScale="85000" lnSpcReduction="20000"/>
          </a:bodyPr>
          <a:lstStyle/>
          <a:p>
            <a:pPr marL="0" indent="0">
              <a:buNone/>
            </a:pPr>
            <a:r>
              <a:rPr lang="en-US" dirty="0"/>
              <a:t>  </a:t>
            </a:r>
          </a:p>
          <a:p>
            <a:r>
              <a:rPr lang="en-US" dirty="0"/>
              <a:t>noun </a:t>
            </a:r>
          </a:p>
          <a:p>
            <a:pPr marL="0" indent="0">
              <a:buNone/>
            </a:pPr>
            <a:r>
              <a:rPr lang="en-US" dirty="0"/>
              <a:t>1. National spirit or aspirations. </a:t>
            </a:r>
          </a:p>
          <a:p>
            <a:pPr marL="0" indent="0">
              <a:buNone/>
            </a:pPr>
            <a:r>
              <a:rPr lang="en-US" dirty="0"/>
              <a:t>2. devotion and loyalty to one's own nation; patriotism. </a:t>
            </a:r>
          </a:p>
          <a:p>
            <a:pPr marL="0" indent="0">
              <a:buNone/>
            </a:pPr>
            <a:r>
              <a:rPr lang="en-US" dirty="0"/>
              <a:t>3. excessive patriotism; chauvinism. </a:t>
            </a:r>
          </a:p>
          <a:p>
            <a:pPr marL="0" indent="0">
              <a:buNone/>
            </a:pPr>
            <a:r>
              <a:rPr lang="en-US" dirty="0"/>
              <a:t>4. the desire for national advancement or independence. </a:t>
            </a:r>
          </a:p>
          <a:p>
            <a:pPr marL="0" indent="0">
              <a:buNone/>
            </a:pPr>
            <a:r>
              <a:rPr lang="en-US" dirty="0"/>
              <a:t>5. the policy or doctrine of asserting the interests of one's own nation  viewed as separate from the interests of other nations or the common interests of all nations.</a:t>
            </a:r>
          </a:p>
        </p:txBody>
      </p:sp>
    </p:spTree>
    <p:extLst>
      <p:ext uri="{BB962C8B-B14F-4D97-AF65-F5344CB8AC3E}">
        <p14:creationId xmlns:p14="http://schemas.microsoft.com/office/powerpoint/2010/main" val="3134411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Imagine this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CA" dirty="0"/>
              <a:t>     </a:t>
            </a:r>
          </a:p>
          <a:p>
            <a:pPr marL="0" indent="0">
              <a:buNone/>
            </a:pPr>
            <a:r>
              <a:rPr lang="en-CA" dirty="0"/>
              <a:t> The year is 1950. You are in a plane flying over Kelowna. You see the lake, the mountains, the city below. The cars look like tiny ants scurrying up and down the streets. As the plane gets lower, you see more details, there are buildings, houses, people.</a:t>
            </a:r>
          </a:p>
          <a:p>
            <a:pPr marL="0" indent="0">
              <a:buNone/>
            </a:pPr>
            <a:endParaRPr lang="en-CA" dirty="0"/>
          </a:p>
          <a:p>
            <a:pPr marL="0" indent="0">
              <a:buNone/>
            </a:pPr>
            <a:r>
              <a:rPr lang="en-CA" dirty="0"/>
              <a:t>                    What did you see? Draw it.</a:t>
            </a:r>
            <a:endParaRPr lang="en-US" dirty="0"/>
          </a:p>
        </p:txBody>
      </p:sp>
    </p:spTree>
    <p:extLst>
      <p:ext uri="{BB962C8B-B14F-4D97-AF65-F5344CB8AC3E}">
        <p14:creationId xmlns:p14="http://schemas.microsoft.com/office/powerpoint/2010/main" val="4014601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8" y="2381250"/>
            <a:ext cx="8056275" cy="356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628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571500"/>
            <a:ext cx="8923337"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3347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57200" y="1371600"/>
            <a:ext cx="8199035" cy="4480560"/>
          </a:xfrm>
        </p:spPr>
      </p:pic>
    </p:spTree>
    <p:extLst>
      <p:ext uri="{BB962C8B-B14F-4D97-AF65-F5344CB8AC3E}">
        <p14:creationId xmlns:p14="http://schemas.microsoft.com/office/powerpoint/2010/main" val="3749846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Events and Changes</a:t>
            </a:r>
          </a:p>
        </p:txBody>
      </p:sp>
      <p:sp>
        <p:nvSpPr>
          <p:cNvPr id="3" name="Text Placeholder 2"/>
          <p:cNvSpPr>
            <a:spLocks noGrp="1"/>
          </p:cNvSpPr>
          <p:nvPr>
            <p:ph type="body" idx="1"/>
          </p:nvPr>
        </p:nvSpPr>
        <p:spPr/>
        <p:txBody>
          <a:bodyPr/>
          <a:lstStyle/>
          <a:p>
            <a:r>
              <a:rPr lang="en-US" dirty="0"/>
              <a:t>Top Ten</a:t>
            </a:r>
          </a:p>
        </p:txBody>
      </p:sp>
    </p:spTree>
    <p:extLst>
      <p:ext uri="{BB962C8B-B14F-4D97-AF65-F5344CB8AC3E}">
        <p14:creationId xmlns:p14="http://schemas.microsoft.com/office/powerpoint/2010/main" val="2378193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#1. The Baby Boom</a:t>
            </a:r>
          </a:p>
        </p:txBody>
      </p:sp>
      <p:sp>
        <p:nvSpPr>
          <p:cNvPr id="7" name="Subtitle 6"/>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1996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endParaRPr lang="en-CA" dirty="0"/>
          </a:p>
          <a:p>
            <a:r>
              <a:rPr lang="en-CA" dirty="0">
                <a:solidFill>
                  <a:srgbClr val="FF0000"/>
                </a:solidFill>
              </a:rPr>
              <a:t>Baby Boom= the substantial increase in birth rate after WW2. (1946-64) </a:t>
            </a:r>
          </a:p>
          <a:p>
            <a:r>
              <a:rPr lang="en-CA" dirty="0"/>
              <a:t>The end of WW 2 marked the beginning of a population boom in Canada, but the actual “boom” in Canada started later, because our soldiers were repatriated later than other Allied countries, and lasted longer because of a later adoption of birth control pill. </a:t>
            </a:r>
          </a:p>
          <a:p>
            <a:r>
              <a:rPr lang="en-CA" dirty="0">
                <a:solidFill>
                  <a:srgbClr val="FF0000"/>
                </a:solidFill>
              </a:rPr>
              <a:t>Baby Boom in Canada 1947-66</a:t>
            </a:r>
            <a:endParaRPr lang="en-CA" dirty="0"/>
          </a:p>
          <a:p>
            <a:pPr marL="0" indent="0">
              <a:buNone/>
            </a:pPr>
            <a:endParaRPr lang="en-CA" dirty="0"/>
          </a:p>
          <a:p>
            <a:r>
              <a:rPr lang="en-CA" dirty="0"/>
              <a:t>Families-3 or 4 children was the average.</a:t>
            </a:r>
          </a:p>
          <a:p>
            <a:pPr marL="0" indent="0">
              <a:buNone/>
            </a:pPr>
            <a:endParaRPr lang="en-CA" dirty="0"/>
          </a:p>
          <a:p>
            <a:r>
              <a:rPr lang="en-CA" dirty="0"/>
              <a:t>In Canada, between 1946 and 1961 6.7 million children were born.</a:t>
            </a:r>
          </a:p>
          <a:p>
            <a:pPr marL="0" indent="0">
              <a:buNone/>
            </a:pPr>
            <a:endParaRPr lang="en-CA" dirty="0"/>
          </a:p>
          <a:p>
            <a:pPr marL="0" indent="0">
              <a:buNone/>
            </a:pPr>
            <a:endParaRPr lang="en-CA" dirty="0"/>
          </a:p>
          <a:p>
            <a:pPr marL="0" indent="0">
              <a:buNone/>
            </a:pPr>
            <a:endParaRPr lang="en-CA" dirty="0"/>
          </a:p>
          <a:p>
            <a:endParaRPr lang="en-US" dirty="0"/>
          </a:p>
        </p:txBody>
      </p:sp>
    </p:spTree>
    <p:extLst>
      <p:ext uri="{BB962C8B-B14F-4D97-AF65-F5344CB8AC3E}">
        <p14:creationId xmlns:p14="http://schemas.microsoft.com/office/powerpoint/2010/main" val="222052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#2. Rise of the Suburbs</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842210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Burbs!</a:t>
            </a:r>
            <a:endParaRPr lang="en-US" dirty="0"/>
          </a:p>
        </p:txBody>
      </p:sp>
      <p:sp>
        <p:nvSpPr>
          <p:cNvPr id="3" name="Content Placeholder 2"/>
          <p:cNvSpPr>
            <a:spLocks noGrp="1"/>
          </p:cNvSpPr>
          <p:nvPr>
            <p:ph idx="1"/>
          </p:nvPr>
        </p:nvSpPr>
        <p:spPr/>
        <p:txBody>
          <a:bodyPr>
            <a:normAutofit/>
          </a:bodyPr>
          <a:lstStyle/>
          <a:p>
            <a:r>
              <a:rPr lang="en-CA" dirty="0"/>
              <a:t>Soon </a:t>
            </a:r>
            <a:r>
              <a:rPr lang="en-CA" dirty="0">
                <a:solidFill>
                  <a:srgbClr val="FF0000"/>
                </a:solidFill>
              </a:rPr>
              <a:t>suburbs emerged and the “commute” began.</a:t>
            </a:r>
          </a:p>
          <a:p>
            <a:pPr marL="0" indent="0">
              <a:buNone/>
            </a:pPr>
            <a:endParaRPr lang="en-CA" dirty="0"/>
          </a:p>
          <a:p>
            <a:r>
              <a:rPr lang="en-CA" dirty="0"/>
              <a:t>Supported by a  </a:t>
            </a:r>
            <a:r>
              <a:rPr lang="en-CA" dirty="0">
                <a:solidFill>
                  <a:srgbClr val="FF0000"/>
                </a:solidFill>
              </a:rPr>
              <a:t>booming economy.</a:t>
            </a:r>
          </a:p>
          <a:p>
            <a:pPr marL="0" indent="0">
              <a:buNone/>
            </a:pPr>
            <a:endParaRPr lang="en-CA" dirty="0"/>
          </a:p>
          <a:p>
            <a:r>
              <a:rPr lang="en-CA" dirty="0">
                <a:solidFill>
                  <a:srgbClr val="FF0000"/>
                </a:solidFill>
              </a:rPr>
              <a:t>Less than 6% unemployed </a:t>
            </a:r>
            <a:r>
              <a:rPr lang="en-CA" dirty="0"/>
              <a:t>throughout the decade</a:t>
            </a:r>
            <a:r>
              <a:rPr lang="en-CA" dirty="0">
                <a:solidFill>
                  <a:srgbClr val="FF0000"/>
                </a:solidFill>
              </a:rPr>
              <a:t>.</a:t>
            </a:r>
          </a:p>
          <a:p>
            <a:pPr marL="0" indent="0">
              <a:buNone/>
            </a:pPr>
            <a:endParaRPr lang="en-CA" dirty="0"/>
          </a:p>
          <a:p>
            <a:pPr marL="0" indent="0">
              <a:buNone/>
            </a:pPr>
            <a:endParaRPr lang="en-US" dirty="0"/>
          </a:p>
        </p:txBody>
      </p:sp>
    </p:spTree>
    <p:extLst>
      <p:ext uri="{BB962C8B-B14F-4D97-AF65-F5344CB8AC3E}">
        <p14:creationId xmlns:p14="http://schemas.microsoft.com/office/powerpoint/2010/main" val="331029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429000"/>
            <a:ext cx="343524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85924"/>
            <a:ext cx="3572657"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2684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CA" dirty="0">
                <a:solidFill>
                  <a:srgbClr val="FF0000"/>
                </a:solidFill>
              </a:rPr>
              <a:t>Cars became a necessity </a:t>
            </a:r>
            <a:r>
              <a:rPr lang="en-CA" dirty="0"/>
              <a:t>for many Canadians.</a:t>
            </a:r>
          </a:p>
          <a:p>
            <a:endParaRPr lang="en-CA" dirty="0"/>
          </a:p>
          <a:p>
            <a:r>
              <a:rPr lang="en-CA" dirty="0"/>
              <a:t>And Canadians fell in love with cars.</a:t>
            </a:r>
          </a:p>
          <a:p>
            <a:endParaRPr lang="en-CA" dirty="0"/>
          </a:p>
          <a:p>
            <a:r>
              <a:rPr lang="en-CA" dirty="0"/>
              <a:t>During the 1950’s. 3.5 million automobiles were purchased in Canada.</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624754"/>
            <a:ext cx="2846387"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1903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#3. </a:t>
            </a:r>
            <a:r>
              <a:rPr lang="en-US"/>
              <a:t>The “Traditional” Family</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24647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endParaRPr lang="en-US" dirty="0"/>
          </a:p>
          <a:p>
            <a:pPr marL="0" indent="0">
              <a:buNone/>
            </a:pPr>
            <a:r>
              <a:rPr lang="en-US" dirty="0"/>
              <a:t>In previous generations, it had been common to live as extended family. During years following WWII, a “traditional family” is considered:</a:t>
            </a:r>
          </a:p>
          <a:p>
            <a:r>
              <a:rPr lang="en-US" dirty="0"/>
              <a:t> a father whose primary role is that of economic provider or “breadwinner”</a:t>
            </a:r>
          </a:p>
          <a:p>
            <a:r>
              <a:rPr lang="en-US" dirty="0"/>
              <a:t>A mother, whose role is to stay home and care for the family.</a:t>
            </a:r>
          </a:p>
          <a:p>
            <a:r>
              <a:rPr lang="en-US" dirty="0"/>
              <a:t>And children. (Average 4 in the early post war years</a:t>
            </a:r>
          </a:p>
          <a:p>
            <a:endParaRPr lang="en-US" dirty="0"/>
          </a:p>
        </p:txBody>
      </p:sp>
    </p:spTree>
    <p:extLst>
      <p:ext uri="{BB962C8B-B14F-4D97-AF65-F5344CB8AC3E}">
        <p14:creationId xmlns:p14="http://schemas.microsoft.com/office/powerpoint/2010/main" val="3982245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Birth of Teen Culture</a:t>
            </a:r>
            <a:endParaRPr lang="en-US" dirty="0"/>
          </a:p>
        </p:txBody>
      </p:sp>
      <p:sp>
        <p:nvSpPr>
          <p:cNvPr id="3" name="Content Placeholder 2"/>
          <p:cNvSpPr>
            <a:spLocks noGrp="1"/>
          </p:cNvSpPr>
          <p:nvPr>
            <p:ph idx="1"/>
          </p:nvPr>
        </p:nvSpPr>
        <p:spPr/>
        <p:txBody>
          <a:bodyPr>
            <a:normAutofit fontScale="92500" lnSpcReduction="10000"/>
          </a:bodyPr>
          <a:lstStyle/>
          <a:p>
            <a:r>
              <a:rPr lang="en-CA" dirty="0">
                <a:solidFill>
                  <a:srgbClr val="FF0000"/>
                </a:solidFill>
              </a:rPr>
              <a:t>Baby boomers began to influence all aspects of Canadian culture and economy…(and still do.)</a:t>
            </a:r>
            <a:endParaRPr lang="en-CA" dirty="0"/>
          </a:p>
          <a:p>
            <a:r>
              <a:rPr lang="en-CA" dirty="0"/>
              <a:t>Youth organizations flourish.</a:t>
            </a:r>
          </a:p>
          <a:p>
            <a:endParaRPr lang="en-CA" dirty="0"/>
          </a:p>
          <a:p>
            <a:r>
              <a:rPr lang="en-CA" dirty="0"/>
              <a:t>Government built thousands of new schools, arenas and playgrounds.</a:t>
            </a:r>
          </a:p>
          <a:p>
            <a:endParaRPr lang="en-CA" dirty="0"/>
          </a:p>
          <a:p>
            <a:r>
              <a:rPr lang="en-CA" dirty="0"/>
              <a:t>Manufacturers developed and made new products.</a:t>
            </a:r>
            <a:endParaRPr lang="en-US" dirty="0"/>
          </a:p>
        </p:txBody>
      </p:sp>
    </p:spTree>
    <p:extLst>
      <p:ext uri="{BB962C8B-B14F-4D97-AF65-F5344CB8AC3E}">
        <p14:creationId xmlns:p14="http://schemas.microsoft.com/office/powerpoint/2010/main" val="107429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CA" dirty="0"/>
          </a:p>
          <a:p>
            <a:endParaRPr lang="en-US" dirty="0"/>
          </a:p>
        </p:txBody>
      </p:sp>
      <p:pic>
        <p:nvPicPr>
          <p:cNvPr id="3074" name="Picture 2" descr="http://t2.gstatic.com/images?q=tbn:ANd9GcRyro-GszSXcCp1VL6upflnWJRSLPuS7JYP_d69ZHUme4QatrOuq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448" y="1676400"/>
            <a:ext cx="215265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4028" y="1295400"/>
            <a:ext cx="2562225"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191000"/>
            <a:ext cx="25527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4329113"/>
            <a:ext cx="25431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9198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988" y="1066800"/>
            <a:ext cx="25908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156" y="220980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4114800"/>
            <a:ext cx="2481263"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449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758" y="649605"/>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514600"/>
            <a:ext cx="201930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918209"/>
            <a:ext cx="1943100"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3549" y="2286000"/>
            <a:ext cx="17907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391831"/>
            <a:ext cx="24384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0950" y="4572000"/>
            <a:ext cx="2743200" cy="2090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3218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CA" dirty="0">
                <a:solidFill>
                  <a:srgbClr val="FF0000"/>
                </a:solidFill>
              </a:rPr>
              <a:t>Boomers spent more time in school</a:t>
            </a:r>
            <a:r>
              <a:rPr lang="en-CA" dirty="0"/>
              <a:t>.</a:t>
            </a:r>
          </a:p>
          <a:p>
            <a:r>
              <a:rPr lang="en-CA" dirty="0"/>
              <a:t>Before the war: average=8 years.</a:t>
            </a:r>
          </a:p>
          <a:p>
            <a:pPr marL="0" indent="0">
              <a:buNone/>
            </a:pPr>
            <a:r>
              <a:rPr lang="en-CA" dirty="0"/>
              <a:t>                                 1 in 10 finished high school.</a:t>
            </a:r>
          </a:p>
          <a:p>
            <a:r>
              <a:rPr lang="en-CA" dirty="0"/>
              <a:t>Now no war or economic hardships to force the boomer generation out of school and into the adult world.</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0"/>
            <a:ext cx="2419350"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4128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CA" dirty="0"/>
              <a:t>Rock and Roll</a:t>
            </a:r>
          </a:p>
          <a:p>
            <a:r>
              <a:rPr lang="en-CA" dirty="0"/>
              <a:t>Developed in the mid-1950s.</a:t>
            </a:r>
            <a:endParaRPr lang="en-US" dirty="0"/>
          </a:p>
          <a:p>
            <a:r>
              <a:rPr lang="en-CA" dirty="0"/>
              <a:t>Roots in African-American music from the southern United States.</a:t>
            </a:r>
          </a:p>
          <a:p>
            <a:r>
              <a:rPr lang="en-CA" dirty="0"/>
              <a:t>Strong rhythms and sometimes rebellious teen lyrics shocked the older generation.</a:t>
            </a:r>
          </a:p>
          <a:p>
            <a:r>
              <a:rPr lang="en-CA" dirty="0"/>
              <a:t>Banned in many places.</a:t>
            </a:r>
          </a:p>
          <a:p>
            <a:pPr marL="0" indent="0">
              <a:buNone/>
            </a:pPr>
            <a:endParaRPr lang="en-CA" dirty="0"/>
          </a:p>
          <a:p>
            <a:endParaRPr lang="en-CA" dirty="0"/>
          </a:p>
        </p:txBody>
      </p:sp>
    </p:spTree>
    <p:extLst>
      <p:ext uri="{BB962C8B-B14F-4D97-AF65-F5344CB8AC3E}">
        <p14:creationId xmlns:p14="http://schemas.microsoft.com/office/powerpoint/2010/main" val="2694170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Elvis!</a:t>
            </a:r>
            <a:endParaRPr lang="en-US" dirty="0"/>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30569" y="1600200"/>
            <a:ext cx="4082861" cy="4525963"/>
          </a:xfrm>
        </p:spPr>
      </p:pic>
    </p:spTree>
    <p:extLst>
      <p:ext uri="{BB962C8B-B14F-4D97-AF65-F5344CB8AC3E}">
        <p14:creationId xmlns:p14="http://schemas.microsoft.com/office/powerpoint/2010/main" val="951620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b="1" dirty="0"/>
          </a:p>
          <a:p>
            <a:pPr marL="0" indent="0">
              <a:buNone/>
            </a:pPr>
            <a:r>
              <a:rPr lang="en-US" b="1" dirty="0"/>
              <a:t>“In the 1950s kids lost their innocence.</a:t>
            </a:r>
            <a:br>
              <a:rPr lang="en-US" b="1" dirty="0"/>
            </a:br>
            <a:r>
              <a:rPr lang="en-US" b="1" dirty="0"/>
              <a:t>They were liberated from their parents by well-paying jobs, cars, and lyrics in music that gave rise to a </a:t>
            </a:r>
            <a:r>
              <a:rPr lang="en-US" b="1" dirty="0">
                <a:solidFill>
                  <a:srgbClr val="FF0000"/>
                </a:solidFill>
              </a:rPr>
              <a:t>new term ---the generation gap.”</a:t>
            </a:r>
            <a:br>
              <a:rPr lang="en-US" b="1" dirty="0"/>
            </a:br>
            <a:br>
              <a:rPr lang="en-US" b="1" dirty="0"/>
            </a:br>
            <a:endParaRPr lang="en-US" i="1" dirty="0"/>
          </a:p>
        </p:txBody>
      </p:sp>
    </p:spTree>
    <p:extLst>
      <p:ext uri="{BB962C8B-B14F-4D97-AF65-F5344CB8AC3E}">
        <p14:creationId xmlns:p14="http://schemas.microsoft.com/office/powerpoint/2010/main" val="2757742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TV and consumer society</a:t>
            </a:r>
            <a:endParaRPr lang="en-US" dirty="0"/>
          </a:p>
        </p:txBody>
      </p:sp>
      <p:sp>
        <p:nvSpPr>
          <p:cNvPr id="3" name="Content Placeholder 2"/>
          <p:cNvSpPr>
            <a:spLocks noGrp="1"/>
          </p:cNvSpPr>
          <p:nvPr>
            <p:ph idx="1"/>
          </p:nvPr>
        </p:nvSpPr>
        <p:spPr/>
        <p:txBody>
          <a:bodyPr>
            <a:normAutofit fontScale="85000" lnSpcReduction="10000"/>
          </a:bodyPr>
          <a:lstStyle/>
          <a:p>
            <a:r>
              <a:rPr lang="en-CA" dirty="0">
                <a:solidFill>
                  <a:srgbClr val="FF0000"/>
                </a:solidFill>
              </a:rPr>
              <a:t>Price of a TV cost =20% of an average annual income.</a:t>
            </a:r>
          </a:p>
          <a:p>
            <a:pPr marL="0" indent="0">
              <a:buNone/>
            </a:pPr>
            <a:endParaRPr lang="en-CA" dirty="0"/>
          </a:p>
          <a:p>
            <a:r>
              <a:rPr lang="en-CA" dirty="0"/>
              <a:t>People would gather to watch TV at the homes of those who could afford to own one.</a:t>
            </a:r>
          </a:p>
          <a:p>
            <a:endParaRPr lang="en-CA" dirty="0"/>
          </a:p>
          <a:p>
            <a:r>
              <a:rPr lang="en-CA" dirty="0"/>
              <a:t>First shows were in black and white.</a:t>
            </a:r>
          </a:p>
          <a:p>
            <a:endParaRPr lang="en-CA" dirty="0"/>
          </a:p>
          <a:p>
            <a:r>
              <a:rPr lang="en-CA" dirty="0">
                <a:solidFill>
                  <a:srgbClr val="FF0000"/>
                </a:solidFill>
              </a:rPr>
              <a:t>Colour TV in Canada - 1966.</a:t>
            </a:r>
          </a:p>
          <a:p>
            <a:endParaRPr lang="en-CA" dirty="0"/>
          </a:p>
          <a:p>
            <a:r>
              <a:rPr lang="en-CA" dirty="0"/>
              <a:t>What were Canadians watching????</a:t>
            </a:r>
          </a:p>
          <a:p>
            <a:endParaRPr lang="en-CA" dirty="0"/>
          </a:p>
          <a:p>
            <a:endParaRPr lang="en-US" dirty="0"/>
          </a:p>
        </p:txBody>
      </p:sp>
    </p:spTree>
    <p:extLst>
      <p:ext uri="{BB962C8B-B14F-4D97-AF65-F5344CB8AC3E}">
        <p14:creationId xmlns:p14="http://schemas.microsoft.com/office/powerpoint/2010/main" val="1749767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American Programming!</a:t>
            </a:r>
            <a:endParaRPr lang="en-US" dirty="0"/>
          </a:p>
        </p:txBody>
      </p:sp>
      <p:sp>
        <p:nvSpPr>
          <p:cNvPr id="3" name="Content Placeholder 2"/>
          <p:cNvSpPr>
            <a:spLocks noGrp="1"/>
          </p:cNvSpPr>
          <p:nvPr>
            <p:ph idx="1"/>
          </p:nvPr>
        </p:nvSpPr>
        <p:spPr/>
        <p:txBody>
          <a:bodyPr/>
          <a:lstStyle/>
          <a:p>
            <a:pPr marL="0" indent="0">
              <a:buNone/>
            </a:pPr>
            <a:endParaRPr lang="en-CA" dirty="0"/>
          </a:p>
          <a:p>
            <a:pPr marL="0" indent="0">
              <a:buNone/>
            </a:pPr>
            <a:endParaRPr lang="en-CA" dirty="0"/>
          </a:p>
          <a:p>
            <a:pPr marL="0" indent="0">
              <a:buNone/>
            </a:pPr>
            <a:r>
              <a:rPr lang="en-CA" dirty="0">
                <a:solidFill>
                  <a:srgbClr val="FF0000"/>
                </a:solidFill>
              </a:rPr>
              <a:t>Canadians, were watching  American TV shows.</a:t>
            </a:r>
            <a:endParaRPr lang="en-US" dirty="0">
              <a:solidFill>
                <a:srgbClr val="FF0000"/>
              </a:solidFill>
            </a:endParaRPr>
          </a:p>
        </p:txBody>
      </p:sp>
    </p:spTree>
    <p:extLst>
      <p:ext uri="{BB962C8B-B14F-4D97-AF65-F5344CB8AC3E}">
        <p14:creationId xmlns:p14="http://schemas.microsoft.com/office/powerpoint/2010/main" val="274228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CA" dirty="0"/>
              <a:t>    Howdy </a:t>
            </a:r>
            <a:r>
              <a:rPr lang="en-CA" dirty="0" err="1"/>
              <a:t>Doody</a:t>
            </a:r>
            <a:endParaRPr lang="en-US" dirty="0"/>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0388" y="1524000"/>
            <a:ext cx="294322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0096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CA" dirty="0"/>
              <a:t>Ed Sullivan Show</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566863"/>
            <a:ext cx="38100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07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Ozzie and Harriet</a:t>
            </a: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5" y="1600200"/>
            <a:ext cx="542925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740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And now a word from our sponsors.</a:t>
            </a:r>
            <a:endParaRPr lang="en-US" dirty="0"/>
          </a:p>
        </p:txBody>
      </p:sp>
      <p:sp>
        <p:nvSpPr>
          <p:cNvPr id="3" name="Content Placeholder 2"/>
          <p:cNvSpPr>
            <a:spLocks noGrp="1"/>
          </p:cNvSpPr>
          <p:nvPr>
            <p:ph idx="1"/>
          </p:nvPr>
        </p:nvSpPr>
        <p:spPr/>
        <p:txBody>
          <a:bodyPr>
            <a:normAutofit/>
          </a:bodyPr>
          <a:lstStyle/>
          <a:p>
            <a:r>
              <a:rPr lang="en-CA" dirty="0"/>
              <a:t>TV shows were usually sponsored by companies. </a:t>
            </a:r>
          </a:p>
          <a:p>
            <a:r>
              <a:rPr lang="en-CA" dirty="0"/>
              <a:t>Advertisers were now selling the good life: everything was “new” and “improved”..</a:t>
            </a:r>
          </a:p>
          <a:p>
            <a:r>
              <a:rPr lang="en-US" dirty="0">
                <a:solidFill>
                  <a:srgbClr val="FF0000"/>
                </a:solidFill>
              </a:rPr>
              <a:t>Advertising =one of the biggest areas of economic growth.</a:t>
            </a:r>
            <a:endParaRPr lang="en-US" dirty="0"/>
          </a:p>
          <a:p>
            <a:pPr marL="0" indent="0">
              <a:buNone/>
            </a:pPr>
            <a:endParaRPr lang="en-CA" dirty="0"/>
          </a:p>
          <a:p>
            <a:r>
              <a:rPr lang="en-CA" dirty="0">
                <a:hlinkClick r:id="rId3"/>
              </a:rPr>
              <a:t>Harriet Nelson </a:t>
            </a:r>
            <a:endParaRPr lang="en-CA" dirty="0"/>
          </a:p>
          <a:p>
            <a:pPr marL="0" indent="0">
              <a:buNone/>
            </a:pPr>
            <a:endParaRPr lang="en-CA" dirty="0"/>
          </a:p>
          <a:p>
            <a:endParaRPr lang="en-US" dirty="0"/>
          </a:p>
        </p:txBody>
      </p:sp>
    </p:spTree>
    <p:extLst>
      <p:ext uri="{BB962C8B-B14F-4D97-AF65-F5344CB8AC3E}">
        <p14:creationId xmlns:p14="http://schemas.microsoft.com/office/powerpoint/2010/main" val="98430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TV=Values!?!</a:t>
            </a:r>
            <a:endParaRPr lang="en-US" dirty="0"/>
          </a:p>
        </p:txBody>
      </p:sp>
      <p:sp>
        <p:nvSpPr>
          <p:cNvPr id="3" name="Content Placeholder 2"/>
          <p:cNvSpPr>
            <a:spLocks noGrp="1"/>
          </p:cNvSpPr>
          <p:nvPr>
            <p:ph idx="1"/>
          </p:nvPr>
        </p:nvSpPr>
        <p:spPr/>
        <p:txBody>
          <a:bodyPr/>
          <a:lstStyle/>
          <a:p>
            <a:r>
              <a:rPr lang="en-CA" dirty="0">
                <a:solidFill>
                  <a:srgbClr val="FF0000"/>
                </a:solidFill>
              </a:rPr>
              <a:t>Television shaped the values. </a:t>
            </a:r>
            <a:endParaRPr lang="en-CA" dirty="0"/>
          </a:p>
          <a:p>
            <a:r>
              <a:rPr lang="en-CA" dirty="0"/>
              <a:t>TV shows promoted the ideal of a traditional, wholesome, family centered lifestyle.</a:t>
            </a:r>
          </a:p>
          <a:p>
            <a:r>
              <a:rPr lang="en-CA" dirty="0"/>
              <a:t>In Canada, </a:t>
            </a:r>
            <a:r>
              <a:rPr lang="en-CA" dirty="0">
                <a:solidFill>
                  <a:srgbClr val="FF0000"/>
                </a:solidFill>
              </a:rPr>
              <a:t> concern about the influence of American programming.</a:t>
            </a:r>
          </a:p>
        </p:txBody>
      </p:sp>
      <p:pic>
        <p:nvPicPr>
          <p:cNvPr id="7170"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0462" y="4343400"/>
            <a:ext cx="17430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742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wasn’t all lighthearted</a:t>
            </a:r>
          </a:p>
        </p:txBody>
      </p:sp>
      <p:sp>
        <p:nvSpPr>
          <p:cNvPr id="3" name="Content Placeholder 2"/>
          <p:cNvSpPr>
            <a:spLocks noGrp="1"/>
          </p:cNvSpPr>
          <p:nvPr>
            <p:ph idx="1"/>
          </p:nvPr>
        </p:nvSpPr>
        <p:spPr/>
        <p:txBody>
          <a:bodyPr/>
          <a:lstStyle/>
          <a:p>
            <a:r>
              <a:rPr lang="en-US" dirty="0">
                <a:solidFill>
                  <a:srgbClr val="FF0000"/>
                </a:solidFill>
              </a:rPr>
              <a:t>The Cold War led to a significant fear in society. A fear of nuclear attack!</a:t>
            </a:r>
          </a:p>
          <a:p>
            <a:pPr marL="0" indent="0">
              <a:buNone/>
            </a:pPr>
            <a:endParaRPr lang="en-US" dirty="0"/>
          </a:p>
          <a:p>
            <a:r>
              <a:rPr lang="en-US" dirty="0"/>
              <a:t>Bomb shelters were built by governments, companies.</a:t>
            </a:r>
          </a:p>
          <a:p>
            <a:r>
              <a:rPr lang="en-US" dirty="0" err="1">
                <a:hlinkClick r:id="rId3"/>
              </a:rPr>
              <a:t>Diefenbunker</a:t>
            </a:r>
            <a:endParaRPr lang="en-US" dirty="0"/>
          </a:p>
          <a:p>
            <a:r>
              <a:rPr lang="en-US" dirty="0">
                <a:hlinkClick r:id="rId4"/>
              </a:rPr>
              <a:t>Greenbrier</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92711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33600" y="2491581"/>
            <a:ext cx="4876800" cy="2743200"/>
          </a:xfrm>
        </p:spPr>
      </p:pic>
    </p:spTree>
    <p:extLst>
      <p:ext uri="{BB962C8B-B14F-4D97-AF65-F5344CB8AC3E}">
        <p14:creationId xmlns:p14="http://schemas.microsoft.com/office/powerpoint/2010/main" val="2353400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43200" y="2209800"/>
            <a:ext cx="3657600" cy="2743200"/>
          </a:xfrm>
        </p:spPr>
      </p:pic>
    </p:spTree>
    <p:extLst>
      <p:ext uri="{BB962C8B-B14F-4D97-AF65-F5344CB8AC3E}">
        <p14:creationId xmlns:p14="http://schemas.microsoft.com/office/powerpoint/2010/main" val="3790322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#4 Social Influence of the United States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7937" y="2520156"/>
            <a:ext cx="4048125" cy="2686050"/>
          </a:xfrm>
        </p:spPr>
      </p:pic>
    </p:spTree>
    <p:extLst>
      <p:ext uri="{BB962C8B-B14F-4D97-AF65-F5344CB8AC3E}">
        <p14:creationId xmlns:p14="http://schemas.microsoft.com/office/powerpoint/2010/main" val="703935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CA" dirty="0"/>
              <a:t>       </a:t>
            </a:r>
          </a:p>
          <a:p>
            <a:pPr marL="0" indent="0">
              <a:buNone/>
            </a:pPr>
            <a:r>
              <a:rPr lang="en-CA" dirty="0"/>
              <a:t>   </a:t>
            </a:r>
          </a:p>
          <a:p>
            <a:pPr marL="0" indent="0">
              <a:buNone/>
            </a:pPr>
            <a:r>
              <a:rPr lang="en-CA" dirty="0">
                <a:solidFill>
                  <a:srgbClr val="FF0000"/>
                </a:solidFill>
              </a:rPr>
              <a:t>The Canadian government felt that the “Canadian Identity” was in jeopardy. </a:t>
            </a:r>
          </a:p>
          <a:p>
            <a:pPr marL="0" indent="0">
              <a:buNone/>
            </a:pPr>
            <a:endParaRPr lang="en-CA" dirty="0"/>
          </a:p>
          <a:p>
            <a:pPr marL="0" indent="0">
              <a:buNone/>
            </a:pPr>
            <a:r>
              <a:rPr lang="en-CA" dirty="0"/>
              <a:t>What measures do you think the Canadian government put into place to protect Canadian Culture?</a:t>
            </a:r>
          </a:p>
        </p:txBody>
      </p:sp>
    </p:spTree>
    <p:extLst>
      <p:ext uri="{BB962C8B-B14F-4D97-AF65-F5344CB8AC3E}">
        <p14:creationId xmlns:p14="http://schemas.microsoft.com/office/powerpoint/2010/main" val="2709475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The Massey Commission</a:t>
            </a:r>
            <a:endParaRPr lang="en-US" dirty="0">
              <a:solidFill>
                <a:srgbClr val="FF0000"/>
              </a:solidFill>
            </a:endParaRPr>
          </a:p>
        </p:txBody>
      </p:sp>
      <p:sp>
        <p:nvSpPr>
          <p:cNvPr id="3" name="Content Placeholder 2"/>
          <p:cNvSpPr>
            <a:spLocks noGrp="1"/>
          </p:cNvSpPr>
          <p:nvPr>
            <p:ph idx="1"/>
          </p:nvPr>
        </p:nvSpPr>
        <p:spPr/>
        <p:txBody>
          <a:bodyPr/>
          <a:lstStyle/>
          <a:p>
            <a:r>
              <a:rPr lang="en-CA" dirty="0">
                <a:solidFill>
                  <a:srgbClr val="FF0000"/>
                </a:solidFill>
              </a:rPr>
              <a:t>Established in 1951 by St. Laurent’s  </a:t>
            </a:r>
            <a:r>
              <a:rPr lang="en-CA" dirty="0"/>
              <a:t>Liberal government.</a:t>
            </a:r>
          </a:p>
          <a:p>
            <a:pPr marL="0" indent="0">
              <a:buNone/>
            </a:pPr>
            <a:endParaRPr lang="en-CA" dirty="0"/>
          </a:p>
          <a:p>
            <a:r>
              <a:rPr lang="en-CA" dirty="0">
                <a:solidFill>
                  <a:srgbClr val="FF0000"/>
                </a:solidFill>
              </a:rPr>
              <a:t>Charged with “investigating the state of Canadian culture.”</a:t>
            </a:r>
          </a:p>
          <a:p>
            <a:pPr marL="0" indent="0">
              <a:buNone/>
            </a:pPr>
            <a:endParaRPr lang="en-CA" dirty="0"/>
          </a:p>
          <a:p>
            <a:r>
              <a:rPr lang="en-CA" dirty="0"/>
              <a:t>Reported in 1951 that </a:t>
            </a:r>
            <a:r>
              <a:rPr lang="en-CA" dirty="0">
                <a:solidFill>
                  <a:srgbClr val="FF0000"/>
                </a:solidFill>
              </a:rPr>
              <a:t>Canadian culture needed to be protected from U.S. influences</a:t>
            </a:r>
            <a:r>
              <a:rPr lang="en-CA" dirty="0"/>
              <a:t>.</a:t>
            </a:r>
            <a:endParaRPr lang="en-US" dirty="0"/>
          </a:p>
        </p:txBody>
      </p:sp>
    </p:spTree>
    <p:extLst>
      <p:ext uri="{BB962C8B-B14F-4D97-AF65-F5344CB8AC3E}">
        <p14:creationId xmlns:p14="http://schemas.microsoft.com/office/powerpoint/2010/main" val="381414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Recommendations….</a:t>
            </a:r>
            <a:endParaRPr lang="en-US" dirty="0"/>
          </a:p>
        </p:txBody>
      </p:sp>
      <p:sp>
        <p:nvSpPr>
          <p:cNvPr id="3" name="Content Placeholder 2"/>
          <p:cNvSpPr>
            <a:spLocks noGrp="1"/>
          </p:cNvSpPr>
          <p:nvPr>
            <p:ph idx="1"/>
          </p:nvPr>
        </p:nvSpPr>
        <p:spPr/>
        <p:txBody>
          <a:bodyPr>
            <a:normAutofit/>
          </a:bodyPr>
          <a:lstStyle/>
          <a:p>
            <a:r>
              <a:rPr lang="en-CA" dirty="0">
                <a:solidFill>
                  <a:srgbClr val="FF0000"/>
                </a:solidFill>
              </a:rPr>
              <a:t>Canadian television would be used to promote national communication and for cultural education in drama and music.</a:t>
            </a:r>
          </a:p>
          <a:p>
            <a:r>
              <a:rPr lang="en-CA" dirty="0">
                <a:solidFill>
                  <a:srgbClr val="FF0000"/>
                </a:solidFill>
              </a:rPr>
              <a:t>The CBC -development of television.</a:t>
            </a:r>
          </a:p>
          <a:p>
            <a:r>
              <a:rPr lang="en-CA" dirty="0"/>
              <a:t>First two stations: </a:t>
            </a:r>
          </a:p>
          <a:p>
            <a:pPr marL="0" indent="0">
              <a:buNone/>
            </a:pPr>
            <a:r>
              <a:rPr lang="en-CA" dirty="0">
                <a:solidFill>
                  <a:srgbClr val="FF0000"/>
                </a:solidFill>
              </a:rPr>
              <a:t>                             Toronto and Montreal-1952</a:t>
            </a:r>
          </a:p>
          <a:p>
            <a:r>
              <a:rPr lang="en-CA" dirty="0"/>
              <a:t>By 1960, 90% of Canadian homes had a television and access to the CBC</a:t>
            </a:r>
          </a:p>
        </p:txBody>
      </p:sp>
    </p:spTree>
    <p:extLst>
      <p:ext uri="{BB962C8B-B14F-4D97-AF65-F5344CB8AC3E}">
        <p14:creationId xmlns:p14="http://schemas.microsoft.com/office/powerpoint/2010/main" val="426809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Further recommendations…</a:t>
            </a:r>
            <a:endParaRPr lang="en-US" dirty="0"/>
          </a:p>
        </p:txBody>
      </p:sp>
      <p:sp>
        <p:nvSpPr>
          <p:cNvPr id="3" name="Content Placeholder 2"/>
          <p:cNvSpPr>
            <a:spLocks noGrp="1"/>
          </p:cNvSpPr>
          <p:nvPr>
            <p:ph idx="1"/>
          </p:nvPr>
        </p:nvSpPr>
        <p:spPr/>
        <p:txBody>
          <a:bodyPr>
            <a:normAutofit fontScale="85000" lnSpcReduction="20000"/>
          </a:bodyPr>
          <a:lstStyle/>
          <a:p>
            <a:r>
              <a:rPr lang="en-CA" dirty="0">
                <a:solidFill>
                  <a:srgbClr val="FF0000"/>
                </a:solidFill>
              </a:rPr>
              <a:t>The National Film Board (NFB) - strengthened</a:t>
            </a:r>
            <a:r>
              <a:rPr lang="en-CA" dirty="0"/>
              <a:t>.</a:t>
            </a:r>
          </a:p>
          <a:p>
            <a:pPr marL="0" indent="0">
              <a:buNone/>
            </a:pPr>
            <a:endParaRPr lang="en-CA" dirty="0"/>
          </a:p>
          <a:p>
            <a:r>
              <a:rPr lang="en-CA" dirty="0">
                <a:solidFill>
                  <a:srgbClr val="FF0000"/>
                </a:solidFill>
              </a:rPr>
              <a:t>CDN Gov. would fund universities and the arts</a:t>
            </a:r>
            <a:r>
              <a:rPr lang="en-CA" dirty="0"/>
              <a:t>.</a:t>
            </a:r>
          </a:p>
          <a:p>
            <a:pPr marL="0" indent="0">
              <a:buNone/>
            </a:pPr>
            <a:endParaRPr lang="en-CA" dirty="0"/>
          </a:p>
          <a:p>
            <a:r>
              <a:rPr lang="en-CA" dirty="0">
                <a:solidFill>
                  <a:srgbClr val="FF0000"/>
                </a:solidFill>
              </a:rPr>
              <a:t>The Canada Council for the Arts </a:t>
            </a:r>
            <a:r>
              <a:rPr lang="en-CA" dirty="0"/>
              <a:t>was created which </a:t>
            </a:r>
            <a:r>
              <a:rPr lang="en-CA" dirty="0">
                <a:solidFill>
                  <a:srgbClr val="FF0000"/>
                </a:solidFill>
              </a:rPr>
              <a:t>awarded grants </a:t>
            </a:r>
            <a:r>
              <a:rPr lang="en-CA" dirty="0"/>
              <a:t>to writers, artists and theatres.</a:t>
            </a:r>
          </a:p>
          <a:p>
            <a:pPr marL="0" indent="0">
              <a:buNone/>
            </a:pPr>
            <a:endParaRPr lang="en-CA" dirty="0">
              <a:solidFill>
                <a:srgbClr val="FF0000"/>
              </a:solidFill>
            </a:endParaRPr>
          </a:p>
          <a:p>
            <a:r>
              <a:rPr lang="en-CA" dirty="0">
                <a:solidFill>
                  <a:srgbClr val="FF0000"/>
                </a:solidFill>
              </a:rPr>
              <a:t>Creation of the </a:t>
            </a:r>
            <a:r>
              <a:rPr lang="en-CA" dirty="0"/>
              <a:t>Canadian Radio-television and Telecommunications Commission </a:t>
            </a:r>
            <a:r>
              <a:rPr lang="en-CA" dirty="0">
                <a:solidFill>
                  <a:srgbClr val="FF0000"/>
                </a:solidFill>
              </a:rPr>
              <a:t>(CRTC) in 1968.</a:t>
            </a:r>
          </a:p>
          <a:p>
            <a:pPr marL="0" indent="0">
              <a:buNone/>
            </a:pPr>
            <a:endParaRPr lang="en-CA" dirty="0"/>
          </a:p>
          <a:p>
            <a:pPr marL="0" indent="0">
              <a:buNone/>
            </a:pPr>
            <a:r>
              <a:rPr lang="en-CA" dirty="0"/>
              <a:t>                            </a:t>
            </a:r>
          </a:p>
          <a:p>
            <a:pPr marL="0" indent="0">
              <a:buNone/>
            </a:pPr>
            <a:endParaRPr lang="en-US" dirty="0"/>
          </a:p>
        </p:txBody>
      </p:sp>
    </p:spTree>
    <p:extLst>
      <p:ext uri="{BB962C8B-B14F-4D97-AF65-F5344CB8AC3E}">
        <p14:creationId xmlns:p14="http://schemas.microsoft.com/office/powerpoint/2010/main" val="212877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C.R.T.C</a:t>
            </a:r>
            <a:endParaRPr lang="en-US" dirty="0"/>
          </a:p>
        </p:txBody>
      </p:sp>
      <p:sp>
        <p:nvSpPr>
          <p:cNvPr id="3" name="Content Placeholder 2"/>
          <p:cNvSpPr>
            <a:spLocks noGrp="1"/>
          </p:cNvSpPr>
          <p:nvPr>
            <p:ph idx="1"/>
          </p:nvPr>
        </p:nvSpPr>
        <p:spPr/>
        <p:txBody>
          <a:bodyPr>
            <a:normAutofit/>
          </a:bodyPr>
          <a:lstStyle/>
          <a:p>
            <a:r>
              <a:rPr lang="en-CA" dirty="0">
                <a:solidFill>
                  <a:srgbClr val="FF0000"/>
                </a:solidFill>
              </a:rPr>
              <a:t>Regulates the amount of foreign material broadcast over Canadian airwaves and imposes rules regarding Canadian content.</a:t>
            </a:r>
          </a:p>
          <a:p>
            <a:endParaRPr lang="en-CA" dirty="0"/>
          </a:p>
          <a:p>
            <a:endParaRPr lang="en-CA" dirty="0"/>
          </a:p>
          <a:p>
            <a:r>
              <a:rPr lang="en-CA" dirty="0"/>
              <a:t>Canadian content requirements for Popular Music (Category 2) </a:t>
            </a:r>
            <a:r>
              <a:rPr lang="en-CA" dirty="0">
                <a:solidFill>
                  <a:srgbClr val="FF0000"/>
                </a:solidFill>
              </a:rPr>
              <a:t>35 % each week.</a:t>
            </a:r>
          </a:p>
          <a:p>
            <a:pPr marL="0" indent="0">
              <a:buNone/>
            </a:pPr>
            <a:endParaRPr lang="en-CA" dirty="0"/>
          </a:p>
          <a:p>
            <a:pPr marL="0" indent="0">
              <a:buNone/>
            </a:pPr>
            <a:endParaRPr lang="en-CA" dirty="0"/>
          </a:p>
          <a:p>
            <a:endParaRPr lang="en-CA" dirty="0"/>
          </a:p>
          <a:p>
            <a:endParaRPr lang="en-US" dirty="0"/>
          </a:p>
        </p:txBody>
      </p:sp>
    </p:spTree>
    <p:extLst>
      <p:ext uri="{BB962C8B-B14F-4D97-AF65-F5344CB8AC3E}">
        <p14:creationId xmlns:p14="http://schemas.microsoft.com/office/powerpoint/2010/main" val="73368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CA" dirty="0"/>
              <a:t>#5 Immigration </a:t>
            </a:r>
            <a:endParaRPr lang="en-US" dirty="0"/>
          </a:p>
        </p:txBody>
      </p:sp>
      <p:sp>
        <p:nvSpPr>
          <p:cNvPr id="5" name="Subtitle 4"/>
          <p:cNvSpPr>
            <a:spLocks noGrp="1"/>
          </p:cNvSpPr>
          <p:nvPr>
            <p:ph type="subTitle" idx="1"/>
          </p:nvPr>
        </p:nvSpPr>
        <p:spPr/>
        <p:txBody>
          <a:bodyPr/>
          <a:lstStyle/>
          <a:p>
            <a:r>
              <a:rPr lang="en-CA" dirty="0"/>
              <a:t>How did Immigration change in the  Post War era?</a:t>
            </a:r>
            <a:endParaRPr lang="en-US" dirty="0"/>
          </a:p>
        </p:txBody>
      </p:sp>
    </p:spTree>
    <p:extLst>
      <p:ext uri="{BB962C8B-B14F-4D97-AF65-F5344CB8AC3E}">
        <p14:creationId xmlns:p14="http://schemas.microsoft.com/office/powerpoint/2010/main" val="1797913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Post-War Immigration</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CA" dirty="0"/>
              <a:t>Pre 1960 Canada had a </a:t>
            </a:r>
            <a:r>
              <a:rPr lang="en-CA" dirty="0">
                <a:solidFill>
                  <a:srgbClr val="FF0000"/>
                </a:solidFill>
              </a:rPr>
              <a:t>restrictive</a:t>
            </a:r>
            <a:r>
              <a:rPr lang="en-CA" dirty="0"/>
              <a:t> immigration policy; British/Northern Europeans were preferred. </a:t>
            </a:r>
          </a:p>
          <a:p>
            <a:r>
              <a:rPr lang="en-CA" dirty="0"/>
              <a:t>Gov. </a:t>
            </a:r>
            <a:r>
              <a:rPr lang="en-CA" dirty="0">
                <a:solidFill>
                  <a:srgbClr val="FF0000"/>
                </a:solidFill>
              </a:rPr>
              <a:t>limited the numbers </a:t>
            </a:r>
            <a:r>
              <a:rPr lang="en-CA" dirty="0"/>
              <a:t>of immigrants from other areas.</a:t>
            </a:r>
          </a:p>
          <a:p>
            <a:r>
              <a:rPr lang="en-CA" dirty="0">
                <a:solidFill>
                  <a:srgbClr val="FF0000"/>
                </a:solidFill>
              </a:rPr>
              <a:t>War brides and displaced persons</a:t>
            </a:r>
            <a:r>
              <a:rPr lang="en-CA" dirty="0"/>
              <a:t>.</a:t>
            </a:r>
          </a:p>
          <a:p>
            <a:r>
              <a:rPr lang="en-CA" dirty="0"/>
              <a:t>Canada accepted 165 000 displaced persons after WW2.</a:t>
            </a:r>
          </a:p>
          <a:p>
            <a:pPr marL="0" indent="0">
              <a:buNone/>
            </a:pPr>
            <a:endParaRPr lang="en-CA" dirty="0"/>
          </a:p>
          <a:p>
            <a:endParaRPr lang="en-CA" dirty="0"/>
          </a:p>
          <a:p>
            <a:pPr marL="0" indent="0">
              <a:buNone/>
            </a:pPr>
            <a:endParaRPr lang="en-US" dirty="0"/>
          </a:p>
        </p:txBody>
      </p:sp>
    </p:spTree>
    <p:extLst>
      <p:ext uri="{BB962C8B-B14F-4D97-AF65-F5344CB8AC3E}">
        <p14:creationId xmlns:p14="http://schemas.microsoft.com/office/powerpoint/2010/main" val="382486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on immigration</a:t>
            </a:r>
            <a:endParaRPr lang="en-US" dirty="0"/>
          </a:p>
        </p:txBody>
      </p:sp>
      <p:sp>
        <p:nvSpPr>
          <p:cNvPr id="3" name="Content Placeholder 2"/>
          <p:cNvSpPr>
            <a:spLocks noGrp="1"/>
          </p:cNvSpPr>
          <p:nvPr>
            <p:ph idx="1"/>
          </p:nvPr>
        </p:nvSpPr>
        <p:spPr/>
        <p:txBody>
          <a:bodyPr>
            <a:normAutofit/>
          </a:bodyPr>
          <a:lstStyle/>
          <a:p>
            <a:r>
              <a:rPr lang="en-CA" dirty="0"/>
              <a:t>Attracted by new possibilities.</a:t>
            </a:r>
          </a:p>
          <a:p>
            <a:r>
              <a:rPr lang="en-CA" dirty="0"/>
              <a:t>Wanted to escape war torn Europe.</a:t>
            </a:r>
          </a:p>
          <a:p>
            <a:r>
              <a:rPr lang="en-CA" dirty="0"/>
              <a:t>More than </a:t>
            </a:r>
            <a:r>
              <a:rPr lang="en-CA" dirty="0">
                <a:solidFill>
                  <a:srgbClr val="FF0000"/>
                </a:solidFill>
              </a:rPr>
              <a:t>2 million immigrants arrived between 1945-60</a:t>
            </a:r>
            <a:r>
              <a:rPr lang="en-CA" dirty="0"/>
              <a:t>.</a:t>
            </a:r>
          </a:p>
          <a:p>
            <a:r>
              <a:rPr lang="en-CA" dirty="0"/>
              <a:t> </a:t>
            </a:r>
            <a:r>
              <a:rPr lang="en-CA" dirty="0">
                <a:solidFill>
                  <a:srgbClr val="FF0000"/>
                </a:solidFill>
              </a:rPr>
              <a:t>settled in cities in Central Canada</a:t>
            </a:r>
            <a:r>
              <a:rPr lang="en-CA" dirty="0"/>
              <a:t>. (Unlike after WW1)</a:t>
            </a:r>
          </a:p>
          <a:p>
            <a:r>
              <a:rPr lang="en-CA" dirty="0">
                <a:solidFill>
                  <a:srgbClr val="FF0000"/>
                </a:solidFill>
              </a:rPr>
              <a:t>After 1956</a:t>
            </a:r>
            <a:r>
              <a:rPr lang="en-CA" dirty="0"/>
              <a:t> </a:t>
            </a:r>
            <a:r>
              <a:rPr lang="en-CA" dirty="0">
                <a:solidFill>
                  <a:srgbClr val="FF0000"/>
                </a:solidFill>
              </a:rPr>
              <a:t>the  government relaxed entry requirements. </a:t>
            </a:r>
            <a:endParaRPr lang="en-US" dirty="0"/>
          </a:p>
        </p:txBody>
      </p:sp>
    </p:spTree>
    <p:extLst>
      <p:ext uri="{BB962C8B-B14F-4D97-AF65-F5344CB8AC3E}">
        <p14:creationId xmlns:p14="http://schemas.microsoft.com/office/powerpoint/2010/main" val="393337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Women: Redefining Roles</a:t>
            </a:r>
          </a:p>
        </p:txBody>
      </p:sp>
      <p:sp>
        <p:nvSpPr>
          <p:cNvPr id="4" name="Text Placeholder 3"/>
          <p:cNvSpPr>
            <a:spLocks noGrp="1"/>
          </p:cNvSpPr>
          <p:nvPr>
            <p:ph type="body" idx="1"/>
          </p:nvPr>
        </p:nvSpPr>
        <p:spPr/>
        <p:txBody>
          <a:bodyPr/>
          <a:lstStyle/>
          <a:p>
            <a:endParaRPr lang="en-US"/>
          </a:p>
        </p:txBody>
      </p:sp>
      <p:sp>
        <p:nvSpPr>
          <p:cNvPr id="6" name="Text Placeholder 5"/>
          <p:cNvSpPr>
            <a:spLocks noGrp="1"/>
          </p:cNvSpPr>
          <p:nvPr>
            <p:ph type="body" sz="quarter" idx="3"/>
          </p:nvPr>
        </p:nvSpPr>
        <p:spPr/>
        <p:txBody>
          <a:bodyPr/>
          <a:lstStyle/>
          <a:p>
            <a:endParaRPr lang="en-US"/>
          </a:p>
        </p:txBody>
      </p:sp>
      <p:pic>
        <p:nvPicPr>
          <p:cNvPr id="11" name="Content Placeholder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45025" y="3140075"/>
            <a:ext cx="4041775" cy="2020887"/>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7200" y="2664889"/>
            <a:ext cx="4040188" cy="2971259"/>
          </a:xfrm>
        </p:spPr>
      </p:pic>
    </p:spTree>
    <p:extLst>
      <p:ext uri="{BB962C8B-B14F-4D97-AF65-F5344CB8AC3E}">
        <p14:creationId xmlns:p14="http://schemas.microsoft.com/office/powerpoint/2010/main" val="6483828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Guide for the 1950s Housewife</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8547" y="1600200"/>
            <a:ext cx="6986906" cy="4525963"/>
          </a:xfrm>
        </p:spPr>
      </p:pic>
    </p:spTree>
    <p:extLst>
      <p:ext uri="{BB962C8B-B14F-4D97-AF65-F5344CB8AC3E}">
        <p14:creationId xmlns:p14="http://schemas.microsoft.com/office/powerpoint/2010/main" val="1228557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Women in the 1950s</a:t>
            </a:r>
            <a:br>
              <a:rPr lang="en-CA" dirty="0"/>
            </a:br>
            <a:endParaRPr lang="en-US" dirty="0"/>
          </a:p>
        </p:txBody>
      </p:sp>
      <p:sp>
        <p:nvSpPr>
          <p:cNvPr id="3" name="Content Placeholder 2"/>
          <p:cNvSpPr>
            <a:spLocks noGrp="1"/>
          </p:cNvSpPr>
          <p:nvPr>
            <p:ph idx="1"/>
          </p:nvPr>
        </p:nvSpPr>
        <p:spPr/>
        <p:txBody>
          <a:bodyPr/>
          <a:lstStyle/>
          <a:p>
            <a:r>
              <a:rPr lang="en-CA" dirty="0">
                <a:solidFill>
                  <a:srgbClr val="FF0000"/>
                </a:solidFill>
              </a:rPr>
              <a:t>“A woman’s place is in the home.”</a:t>
            </a:r>
          </a:p>
          <a:p>
            <a:pPr marL="0" indent="0">
              <a:buNone/>
            </a:pPr>
            <a:endParaRPr lang="en-CA" dirty="0">
              <a:solidFill>
                <a:srgbClr val="FF0000"/>
              </a:solidFill>
            </a:endParaRPr>
          </a:p>
          <a:p>
            <a:r>
              <a:rPr lang="en-CA" dirty="0">
                <a:solidFill>
                  <a:srgbClr val="FF0000"/>
                </a:solidFill>
              </a:rPr>
              <a:t>Media supported that notion.</a:t>
            </a:r>
          </a:p>
          <a:p>
            <a:endParaRPr lang="en-CA" dirty="0">
              <a:solidFill>
                <a:srgbClr val="FF0000"/>
              </a:solidFill>
            </a:endParaRPr>
          </a:p>
          <a:p>
            <a:r>
              <a:rPr lang="en-CA" dirty="0"/>
              <a:t>Society had little patience for women who did not fit the “norm”</a:t>
            </a:r>
          </a:p>
          <a:p>
            <a:pPr marL="0" indent="0">
              <a:buNone/>
            </a:pPr>
            <a:endParaRPr lang="en-CA" dirty="0"/>
          </a:p>
        </p:txBody>
      </p:sp>
    </p:spTree>
    <p:extLst>
      <p:ext uri="{BB962C8B-B14F-4D97-AF65-F5344CB8AC3E}">
        <p14:creationId xmlns:p14="http://schemas.microsoft.com/office/powerpoint/2010/main" val="1453975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CA" dirty="0"/>
              <a:t>      June Cleaver</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1600200"/>
            <a:ext cx="3581400" cy="450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298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Not idyllic for all…</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09018" y="1600200"/>
            <a:ext cx="4525963" cy="4525963"/>
          </a:xfrm>
        </p:spPr>
      </p:pic>
    </p:spTree>
    <p:extLst>
      <p:ext uri="{BB962C8B-B14F-4D97-AF65-F5344CB8AC3E}">
        <p14:creationId xmlns:p14="http://schemas.microsoft.com/office/powerpoint/2010/main" val="245916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CA" dirty="0"/>
          </a:p>
          <a:p>
            <a:endParaRPr lang="en-CA" dirty="0"/>
          </a:p>
          <a:p>
            <a:r>
              <a:rPr lang="en-CA" dirty="0"/>
              <a:t>By the 1960s many women wanted more and  were looking for a different way of life!</a:t>
            </a:r>
            <a:endParaRPr lang="en-US" dirty="0"/>
          </a:p>
        </p:txBody>
      </p:sp>
    </p:spTree>
    <p:extLst>
      <p:ext uri="{BB962C8B-B14F-4D97-AF65-F5344CB8AC3E}">
        <p14:creationId xmlns:p14="http://schemas.microsoft.com/office/powerpoint/2010/main" val="21494234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Aboriginal People</a:t>
            </a:r>
          </a:p>
        </p:txBody>
      </p:sp>
      <p:sp>
        <p:nvSpPr>
          <p:cNvPr id="3" name="Content Placeholder 2"/>
          <p:cNvSpPr>
            <a:spLocks noGrp="1"/>
          </p:cNvSpPr>
          <p:nvPr>
            <p:ph idx="1"/>
          </p:nvPr>
        </p:nvSpPr>
        <p:spPr/>
        <p:txBody>
          <a:bodyPr/>
          <a:lstStyle/>
          <a:p>
            <a:r>
              <a:rPr lang="en-CA" dirty="0"/>
              <a:t>What was the purpose of the Indian Act?</a:t>
            </a:r>
          </a:p>
          <a:p>
            <a:endParaRPr lang="en-CA" dirty="0"/>
          </a:p>
          <a:p>
            <a:r>
              <a:rPr lang="en-CA" dirty="0"/>
              <a:t>In what ways was it exemplified?</a:t>
            </a:r>
          </a:p>
          <a:p>
            <a:endParaRPr lang="en-US" dirty="0"/>
          </a:p>
        </p:txBody>
      </p:sp>
    </p:spTree>
    <p:extLst>
      <p:ext uri="{BB962C8B-B14F-4D97-AF65-F5344CB8AC3E}">
        <p14:creationId xmlns:p14="http://schemas.microsoft.com/office/powerpoint/2010/main" val="576900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Aboriginal Communities</a:t>
            </a:r>
            <a:endParaRPr lang="en-US" dirty="0"/>
          </a:p>
        </p:txBody>
      </p:sp>
      <p:sp>
        <p:nvSpPr>
          <p:cNvPr id="3" name="Content Placeholder 2"/>
          <p:cNvSpPr>
            <a:spLocks noGrp="1"/>
          </p:cNvSpPr>
          <p:nvPr>
            <p:ph idx="1"/>
          </p:nvPr>
        </p:nvSpPr>
        <p:spPr/>
        <p:txBody>
          <a:bodyPr>
            <a:normAutofit fontScale="92500" lnSpcReduction="20000"/>
          </a:bodyPr>
          <a:lstStyle/>
          <a:p>
            <a:r>
              <a:rPr lang="en-CA" dirty="0">
                <a:solidFill>
                  <a:srgbClr val="FF0000"/>
                </a:solidFill>
              </a:rPr>
              <a:t>Also in transition.</a:t>
            </a:r>
          </a:p>
          <a:p>
            <a:endParaRPr lang="en-CA" dirty="0"/>
          </a:p>
          <a:p>
            <a:r>
              <a:rPr lang="en-CA" dirty="0">
                <a:solidFill>
                  <a:srgbClr val="FF0000"/>
                </a:solidFill>
              </a:rPr>
              <a:t>Aboriginal soldiers were denied the benefits </a:t>
            </a:r>
            <a:r>
              <a:rPr lang="en-CA" dirty="0"/>
              <a:t>other returning veterans received.</a:t>
            </a:r>
          </a:p>
          <a:p>
            <a:endParaRPr lang="en-CA" dirty="0"/>
          </a:p>
          <a:p>
            <a:r>
              <a:rPr lang="en-CA" dirty="0">
                <a:solidFill>
                  <a:srgbClr val="FF0000"/>
                </a:solidFill>
              </a:rPr>
              <a:t>Education was always a concern.</a:t>
            </a:r>
          </a:p>
          <a:p>
            <a:pPr marL="0" indent="0">
              <a:buNone/>
            </a:pPr>
            <a:endParaRPr lang="en-CA" dirty="0"/>
          </a:p>
          <a:p>
            <a:r>
              <a:rPr lang="en-CA" dirty="0">
                <a:solidFill>
                  <a:srgbClr val="FF0000"/>
                </a:solidFill>
              </a:rPr>
              <a:t>Residential schools had been utilized for the assimilation of Aboriginal children </a:t>
            </a:r>
            <a:r>
              <a:rPr lang="en-CA" dirty="0"/>
              <a:t>into mainstream Canadian culture.</a:t>
            </a:r>
          </a:p>
          <a:p>
            <a:endParaRPr lang="en-CA" dirty="0"/>
          </a:p>
        </p:txBody>
      </p:sp>
    </p:spTree>
    <p:extLst>
      <p:ext uri="{BB962C8B-B14F-4D97-AF65-F5344CB8AC3E}">
        <p14:creationId xmlns:p14="http://schemas.microsoft.com/office/powerpoint/2010/main" val="11328928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1857375"/>
            <a:ext cx="6513513"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idx="4294967295"/>
          </p:nvPr>
        </p:nvSpPr>
        <p:spPr>
          <a:xfrm>
            <a:off x="0" y="274638"/>
            <a:ext cx="8229600" cy="1143000"/>
          </a:xfrm>
        </p:spPr>
        <p:txBody>
          <a:bodyPr/>
          <a:lstStyle/>
          <a:p>
            <a:r>
              <a:rPr lang="en-CA" dirty="0"/>
              <a:t>Residential Schools</a:t>
            </a:r>
            <a:endParaRPr lang="en-U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631" y="4495800"/>
            <a:ext cx="2524125"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92931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Residential Schools</a:t>
            </a:r>
            <a:endParaRPr lang="en-US" dirty="0"/>
          </a:p>
        </p:txBody>
      </p:sp>
      <p:sp>
        <p:nvSpPr>
          <p:cNvPr id="3" name="Content Placeholder 2"/>
          <p:cNvSpPr>
            <a:spLocks noGrp="1"/>
          </p:cNvSpPr>
          <p:nvPr>
            <p:ph idx="1"/>
          </p:nvPr>
        </p:nvSpPr>
        <p:spPr/>
        <p:txBody>
          <a:bodyPr>
            <a:normAutofit fontScale="92500" lnSpcReduction="10000"/>
          </a:bodyPr>
          <a:lstStyle/>
          <a:p>
            <a:r>
              <a:rPr lang="en-CA" dirty="0">
                <a:solidFill>
                  <a:srgbClr val="FF0000"/>
                </a:solidFill>
              </a:rPr>
              <a:t>Compulsory attendance ended in 1948</a:t>
            </a:r>
            <a:r>
              <a:rPr lang="en-CA" dirty="0"/>
              <a:t>, but many remained in operation throughout the 1950s.</a:t>
            </a:r>
          </a:p>
          <a:p>
            <a:r>
              <a:rPr lang="en-CA" dirty="0"/>
              <a:t>As a result of the baby boom residential school system hit its peak years in the 1950s.</a:t>
            </a:r>
          </a:p>
          <a:p>
            <a:r>
              <a:rPr lang="en-CA" dirty="0">
                <a:solidFill>
                  <a:srgbClr val="FF0000"/>
                </a:solidFill>
              </a:rPr>
              <a:t>The last residential school closed in 1996</a:t>
            </a:r>
            <a:r>
              <a:rPr lang="en-CA" dirty="0"/>
              <a:t>.</a:t>
            </a:r>
          </a:p>
          <a:p>
            <a:r>
              <a:rPr lang="en-CA" dirty="0"/>
              <a:t>Often </a:t>
            </a:r>
            <a:r>
              <a:rPr lang="en-CA" dirty="0">
                <a:solidFill>
                  <a:srgbClr val="FF0000"/>
                </a:solidFill>
              </a:rPr>
              <a:t>underfunded </a:t>
            </a:r>
            <a:r>
              <a:rPr lang="en-CA" dirty="0"/>
              <a:t>and relied a student labour force.</a:t>
            </a:r>
          </a:p>
          <a:p>
            <a:r>
              <a:rPr lang="en-CA" dirty="0"/>
              <a:t>In response to the parental demands, the federal government began to fund off-reserve education.</a:t>
            </a:r>
          </a:p>
          <a:p>
            <a:pPr marL="0" indent="0">
              <a:buNone/>
            </a:pPr>
            <a:endParaRPr lang="en-CA" dirty="0">
              <a:solidFill>
                <a:srgbClr val="FF0000"/>
              </a:solidFill>
            </a:endParaRPr>
          </a:p>
        </p:txBody>
      </p:sp>
    </p:spTree>
    <p:extLst>
      <p:ext uri="{BB962C8B-B14F-4D97-AF65-F5344CB8AC3E}">
        <p14:creationId xmlns:p14="http://schemas.microsoft.com/office/powerpoint/2010/main" val="1657477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Changes to the Indian Act</a:t>
            </a:r>
            <a:endParaRPr lang="en-US" dirty="0"/>
          </a:p>
        </p:txBody>
      </p:sp>
      <p:sp>
        <p:nvSpPr>
          <p:cNvPr id="3" name="Content Placeholder 2"/>
          <p:cNvSpPr>
            <a:spLocks noGrp="1"/>
          </p:cNvSpPr>
          <p:nvPr>
            <p:ph idx="1"/>
          </p:nvPr>
        </p:nvSpPr>
        <p:spPr/>
        <p:txBody>
          <a:bodyPr/>
          <a:lstStyle/>
          <a:p>
            <a:r>
              <a:rPr lang="en-CA" dirty="0">
                <a:solidFill>
                  <a:srgbClr val="FF0000"/>
                </a:solidFill>
              </a:rPr>
              <a:t>In 1951,  changes were made to the Indian Act:</a:t>
            </a:r>
          </a:p>
          <a:p>
            <a:pPr marL="0" indent="0">
              <a:buNone/>
            </a:pPr>
            <a:r>
              <a:rPr lang="en-CA" dirty="0">
                <a:solidFill>
                  <a:srgbClr val="FF0000"/>
                </a:solidFill>
              </a:rPr>
              <a:t>           -women = right to vote in</a:t>
            </a:r>
          </a:p>
          <a:p>
            <a:pPr marL="0" indent="0">
              <a:buNone/>
            </a:pPr>
            <a:r>
              <a:rPr lang="en-CA" dirty="0">
                <a:solidFill>
                  <a:srgbClr val="FF0000"/>
                </a:solidFill>
              </a:rPr>
              <a:t>                        band elections.</a:t>
            </a:r>
          </a:p>
          <a:p>
            <a:pPr marL="0" indent="0">
              <a:buNone/>
            </a:pPr>
            <a:r>
              <a:rPr lang="en-CA" dirty="0">
                <a:solidFill>
                  <a:srgbClr val="FF0000"/>
                </a:solidFill>
              </a:rPr>
              <a:t>          -potlatches/ wearing traditional regalia</a:t>
            </a:r>
          </a:p>
          <a:p>
            <a:pPr marL="0" indent="0">
              <a:buNone/>
            </a:pPr>
            <a:r>
              <a:rPr lang="en-CA" dirty="0">
                <a:solidFill>
                  <a:srgbClr val="FF0000"/>
                </a:solidFill>
              </a:rPr>
              <a:t>                       =no longer illegal</a:t>
            </a:r>
            <a:r>
              <a:rPr lang="en-CA" dirty="0"/>
              <a:t>.</a:t>
            </a:r>
          </a:p>
          <a:p>
            <a:pPr marL="0" indent="0">
              <a:buNone/>
            </a:pPr>
            <a:endParaRPr lang="en-CA" dirty="0"/>
          </a:p>
          <a:p>
            <a:endParaRPr lang="en-CA" dirty="0"/>
          </a:p>
        </p:txBody>
      </p:sp>
    </p:spTree>
    <p:extLst>
      <p:ext uri="{BB962C8B-B14F-4D97-AF65-F5344CB8AC3E}">
        <p14:creationId xmlns:p14="http://schemas.microsoft.com/office/powerpoint/2010/main" val="172003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However…..</a:t>
            </a:r>
            <a:endParaRPr lang="en-US" dirty="0"/>
          </a:p>
        </p:txBody>
      </p:sp>
      <p:sp>
        <p:nvSpPr>
          <p:cNvPr id="3" name="Content Placeholder 2"/>
          <p:cNvSpPr>
            <a:spLocks noGrp="1"/>
          </p:cNvSpPr>
          <p:nvPr>
            <p:ph idx="1"/>
          </p:nvPr>
        </p:nvSpPr>
        <p:spPr/>
        <p:txBody>
          <a:bodyPr/>
          <a:lstStyle/>
          <a:p>
            <a:r>
              <a:rPr lang="en-US" dirty="0"/>
              <a:t>  Gov. still had the  power to define Indian status and how band membership was maintained.</a:t>
            </a:r>
          </a:p>
          <a:p>
            <a:pPr marL="0" indent="0">
              <a:buNone/>
            </a:pPr>
            <a:endParaRPr lang="en-US" dirty="0">
              <a:solidFill>
                <a:srgbClr val="FF0000"/>
              </a:solidFill>
            </a:endParaRPr>
          </a:p>
          <a:p>
            <a:r>
              <a:rPr lang="en-US" dirty="0">
                <a:solidFill>
                  <a:srgbClr val="FF0000"/>
                </a:solidFill>
              </a:rPr>
              <a:t> It continued to control the political and economic lives of Aboriginal people.</a:t>
            </a:r>
          </a:p>
          <a:p>
            <a:pPr marL="0" indent="0">
              <a:buNone/>
            </a:pPr>
            <a:endParaRPr lang="en-US" dirty="0"/>
          </a:p>
        </p:txBody>
      </p:sp>
    </p:spTree>
    <p:extLst>
      <p:ext uri="{BB962C8B-B14F-4D97-AF65-F5344CB8AC3E}">
        <p14:creationId xmlns:p14="http://schemas.microsoft.com/office/powerpoint/2010/main" val="1899310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FF0000"/>
                </a:solidFill>
              </a:rPr>
              <a:t>High Arctic Relocation</a:t>
            </a:r>
            <a:br>
              <a:rPr lang="en-CA" dirty="0"/>
            </a:br>
            <a:endParaRPr lang="en-US" dirty="0"/>
          </a:p>
        </p:txBody>
      </p:sp>
      <p:sp>
        <p:nvSpPr>
          <p:cNvPr id="3" name="Content Placeholder 2"/>
          <p:cNvSpPr>
            <a:spLocks noGrp="1"/>
          </p:cNvSpPr>
          <p:nvPr>
            <p:ph idx="1"/>
          </p:nvPr>
        </p:nvSpPr>
        <p:spPr/>
        <p:txBody>
          <a:bodyPr>
            <a:normAutofit fontScale="85000" lnSpcReduction="20000"/>
          </a:bodyPr>
          <a:lstStyle/>
          <a:p>
            <a:r>
              <a:rPr lang="en-CA" dirty="0">
                <a:solidFill>
                  <a:srgbClr val="FF0000"/>
                </a:solidFill>
              </a:rPr>
              <a:t>In the summer of 1953, the Canadian  government relocated several Inuit families to the High Arctic </a:t>
            </a:r>
            <a:r>
              <a:rPr lang="en-CA" dirty="0"/>
              <a:t>almost 2000 km away.</a:t>
            </a:r>
          </a:p>
          <a:p>
            <a:r>
              <a:rPr lang="en-CA" dirty="0"/>
              <a:t>Though</a:t>
            </a:r>
            <a:r>
              <a:rPr lang="en-CA" dirty="0">
                <a:solidFill>
                  <a:srgbClr val="FF0000"/>
                </a:solidFill>
              </a:rPr>
              <a:t> families had volunteered</a:t>
            </a:r>
            <a:r>
              <a:rPr lang="en-CA" dirty="0"/>
              <a:t>, they were not told about the conditions they would face or how difficult it would be to return to their former homes.</a:t>
            </a:r>
          </a:p>
          <a:p>
            <a:r>
              <a:rPr lang="en-CA" dirty="0"/>
              <a:t>In the 1980’s legal action against the federal government arguing that </a:t>
            </a:r>
            <a:r>
              <a:rPr lang="en-CA" dirty="0">
                <a:solidFill>
                  <a:srgbClr val="FF0000"/>
                </a:solidFill>
              </a:rPr>
              <a:t>the relocation was a tactic to assert Canadian sovereignty </a:t>
            </a:r>
            <a:r>
              <a:rPr lang="en-CA" dirty="0"/>
              <a:t>in the Far North.</a:t>
            </a:r>
          </a:p>
          <a:p>
            <a:r>
              <a:rPr lang="en-CA" dirty="0">
                <a:solidFill>
                  <a:srgbClr val="FF0000"/>
                </a:solidFill>
              </a:rPr>
              <a:t>In 1989</a:t>
            </a:r>
            <a:r>
              <a:rPr lang="en-CA" dirty="0"/>
              <a:t>, the government created a program to help those who wished to return south; </a:t>
            </a:r>
            <a:r>
              <a:rPr lang="en-CA" dirty="0">
                <a:solidFill>
                  <a:srgbClr val="FF0000"/>
                </a:solidFill>
              </a:rPr>
              <a:t>cash compensation; no apology.</a:t>
            </a:r>
          </a:p>
          <a:p>
            <a:pPr marL="0" indent="0">
              <a:buNone/>
            </a:pPr>
            <a:endParaRPr lang="en-CA" dirty="0"/>
          </a:p>
          <a:p>
            <a:pPr marL="0" indent="0">
              <a:buNone/>
            </a:pPr>
            <a:endParaRPr lang="en-CA" dirty="0"/>
          </a:p>
          <a:p>
            <a:pPr marL="0" indent="0">
              <a:buNone/>
            </a:pPr>
            <a:endParaRPr lang="en-CA" dirty="0"/>
          </a:p>
          <a:p>
            <a:pPr marL="0" indent="0">
              <a:buNone/>
            </a:pPr>
            <a:endParaRPr lang="en-US" dirty="0"/>
          </a:p>
        </p:txBody>
      </p:sp>
    </p:spTree>
    <p:extLst>
      <p:ext uri="{BB962C8B-B14F-4D97-AF65-F5344CB8AC3E}">
        <p14:creationId xmlns:p14="http://schemas.microsoft.com/office/powerpoint/2010/main" val="10599920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482" y="990600"/>
            <a:ext cx="3528509" cy="292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6576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5254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Content Placeholder 3"/>
          <p:cNvSpPr>
            <a:spLocks noGrp="1"/>
          </p:cNvSpPr>
          <p:nvPr>
            <p:ph idx="1"/>
          </p:nvPr>
        </p:nvSpPr>
        <p:spPr/>
        <p:txBody>
          <a:bodyPr/>
          <a:lstStyle/>
          <a:p>
            <a:pPr marL="0" indent="0">
              <a:buNone/>
            </a:pPr>
            <a:r>
              <a:rPr lang="en-CA" dirty="0"/>
              <a:t>Under the Diefenbaker government:</a:t>
            </a:r>
          </a:p>
          <a:p>
            <a:pPr marL="0" indent="0">
              <a:buNone/>
            </a:pPr>
            <a:r>
              <a:rPr lang="en-CA" dirty="0"/>
              <a:t> 1958: James Gladstone, a Blackfoot from the Northwest Territories was appointed as Canada’s first Aboriginal senator.</a:t>
            </a:r>
          </a:p>
          <a:p>
            <a:pPr marL="0" indent="0">
              <a:buNone/>
            </a:pPr>
            <a:endParaRPr lang="en-CA" dirty="0">
              <a:solidFill>
                <a:srgbClr val="FF0000"/>
              </a:solidFill>
            </a:endParaRPr>
          </a:p>
          <a:p>
            <a:pPr marL="0" indent="0">
              <a:buNone/>
            </a:pPr>
            <a:r>
              <a:rPr lang="en-CA" dirty="0">
                <a:solidFill>
                  <a:srgbClr val="FF0000"/>
                </a:solidFill>
              </a:rPr>
              <a:t>1960: win right to vote in federal elections.</a:t>
            </a:r>
          </a:p>
          <a:p>
            <a:pPr marL="0" indent="0">
              <a:buNone/>
            </a:pPr>
            <a:endParaRPr lang="en-US" dirty="0">
              <a:solidFill>
                <a:srgbClr val="FF0000"/>
              </a:solidFill>
            </a:endParaRPr>
          </a:p>
        </p:txBody>
      </p:sp>
    </p:spTree>
    <p:extLst>
      <p:ext uri="{BB962C8B-B14F-4D97-AF65-F5344CB8AC3E}">
        <p14:creationId xmlns:p14="http://schemas.microsoft.com/office/powerpoint/2010/main" val="2509117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 French Canadians</a:t>
            </a:r>
          </a:p>
        </p:txBody>
      </p:sp>
      <p:sp>
        <p:nvSpPr>
          <p:cNvPr id="3" name="Content Placeholder 2"/>
          <p:cNvSpPr>
            <a:spLocks noGrp="1"/>
          </p:cNvSpPr>
          <p:nvPr>
            <p:ph idx="1"/>
          </p:nvPr>
        </p:nvSpPr>
        <p:spPr/>
        <p:txBody>
          <a:bodyPr/>
          <a:lstStyle/>
          <a:p>
            <a:endParaRPr lang="en-US" dirty="0"/>
          </a:p>
          <a:p>
            <a:endParaRPr lang="en-US" dirty="0"/>
          </a:p>
          <a:p>
            <a:endParaRPr lang="en-US" dirty="0"/>
          </a:p>
          <a:p>
            <a:r>
              <a:rPr lang="en-US" dirty="0"/>
              <a:t>How was Quebec nationalism expressed in the Post War era?</a:t>
            </a:r>
          </a:p>
        </p:txBody>
      </p:sp>
    </p:spTree>
    <p:extLst>
      <p:ext uri="{BB962C8B-B14F-4D97-AF65-F5344CB8AC3E}">
        <p14:creationId xmlns:p14="http://schemas.microsoft.com/office/powerpoint/2010/main" val="15263728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Union </a:t>
            </a:r>
            <a:r>
              <a:rPr lang="en-CA" dirty="0" err="1">
                <a:solidFill>
                  <a:srgbClr val="FF0000"/>
                </a:solidFill>
              </a:rPr>
              <a:t>Nationale</a:t>
            </a:r>
            <a:endParaRPr lang="en-US" dirty="0">
              <a:solidFill>
                <a:srgbClr val="FF0000"/>
              </a:solidFill>
            </a:endParaRPr>
          </a:p>
        </p:txBody>
      </p:sp>
      <p:sp>
        <p:nvSpPr>
          <p:cNvPr id="3" name="Content Placeholder 2"/>
          <p:cNvSpPr>
            <a:spLocks noGrp="1"/>
          </p:cNvSpPr>
          <p:nvPr>
            <p:ph idx="1"/>
          </p:nvPr>
        </p:nvSpPr>
        <p:spPr/>
        <p:txBody>
          <a:bodyPr/>
          <a:lstStyle/>
          <a:p>
            <a:r>
              <a:rPr lang="en-CA" dirty="0"/>
              <a:t>For almost 25 years Quebec had been controlled by Premier  </a:t>
            </a:r>
            <a:r>
              <a:rPr lang="en-CA" dirty="0" err="1"/>
              <a:t>Duplessis</a:t>
            </a:r>
            <a:r>
              <a:rPr lang="en-CA" dirty="0"/>
              <a:t> and the Union </a:t>
            </a:r>
            <a:r>
              <a:rPr lang="en-CA" dirty="0" err="1"/>
              <a:t>Nationale</a:t>
            </a:r>
            <a:r>
              <a:rPr lang="en-CA" dirty="0"/>
              <a:t>.</a:t>
            </a:r>
          </a:p>
          <a:p>
            <a:endParaRPr lang="en-CA" dirty="0"/>
          </a:p>
          <a:p>
            <a:r>
              <a:rPr lang="en-CA" dirty="0"/>
              <a:t>They </a:t>
            </a:r>
            <a:r>
              <a:rPr lang="en-CA" dirty="0">
                <a:solidFill>
                  <a:srgbClr val="FF0000"/>
                </a:solidFill>
              </a:rPr>
              <a:t>promoted</a:t>
            </a:r>
            <a:r>
              <a:rPr lang="en-CA" dirty="0"/>
              <a:t> the idea of </a:t>
            </a:r>
            <a:r>
              <a:rPr lang="en-CA" dirty="0">
                <a:solidFill>
                  <a:srgbClr val="FF0000"/>
                </a:solidFill>
              </a:rPr>
              <a:t>a “distinct society</a:t>
            </a:r>
            <a:r>
              <a:rPr lang="en-CA" dirty="0"/>
              <a:t>”.</a:t>
            </a:r>
          </a:p>
          <a:p>
            <a:r>
              <a:rPr lang="en-CA" dirty="0"/>
              <a:t>Opposed the growing power of the federal government.</a:t>
            </a:r>
          </a:p>
          <a:p>
            <a:pPr marL="0" indent="0">
              <a:buNone/>
            </a:pPr>
            <a:endParaRPr lang="en-US" dirty="0">
              <a:solidFill>
                <a:srgbClr val="FF0000"/>
              </a:solidFill>
            </a:endParaRPr>
          </a:p>
        </p:txBody>
      </p:sp>
    </p:spTree>
    <p:extLst>
      <p:ext uri="{BB962C8B-B14F-4D97-AF65-F5344CB8AC3E}">
        <p14:creationId xmlns:p14="http://schemas.microsoft.com/office/powerpoint/2010/main" val="19071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CA" dirty="0">
                <a:solidFill>
                  <a:srgbClr val="FF0000"/>
                </a:solidFill>
              </a:rPr>
              <a:t>Roman Catholic Church: main defender of Quebec culture;</a:t>
            </a:r>
          </a:p>
          <a:p>
            <a:pPr marL="0" indent="0">
              <a:buNone/>
            </a:pPr>
            <a:r>
              <a:rPr lang="en-CA" dirty="0">
                <a:solidFill>
                  <a:srgbClr val="FF0000"/>
                </a:solidFill>
              </a:rPr>
              <a:t>        “farm, faith, family”</a:t>
            </a:r>
          </a:p>
          <a:p>
            <a:r>
              <a:rPr lang="en-CA" dirty="0"/>
              <a:t>Ran hospitals and schools.</a:t>
            </a:r>
          </a:p>
          <a:p>
            <a:r>
              <a:rPr lang="en-CA" dirty="0"/>
              <a:t>Religion controlled curriculum.</a:t>
            </a:r>
          </a:p>
          <a:p>
            <a:r>
              <a:rPr lang="en-CA" dirty="0"/>
              <a:t>Elite few attended </a:t>
            </a:r>
            <a:r>
              <a:rPr lang="en-CA" dirty="0" err="1"/>
              <a:t>highschool</a:t>
            </a:r>
            <a:r>
              <a:rPr lang="en-CA" dirty="0"/>
              <a:t>/</a:t>
            </a:r>
            <a:r>
              <a:rPr lang="en-CA" dirty="0" err="1"/>
              <a:t>univerisity</a:t>
            </a:r>
            <a:r>
              <a:rPr lang="en-CA" dirty="0"/>
              <a:t>. Many lawyers, priests, politicians. Few scientists.</a:t>
            </a:r>
          </a:p>
          <a:p>
            <a:r>
              <a:rPr lang="en-CA" dirty="0">
                <a:solidFill>
                  <a:srgbClr val="FF0000"/>
                </a:solidFill>
              </a:rPr>
              <a:t>Bribery and corruption trademarks. </a:t>
            </a:r>
            <a:r>
              <a:rPr lang="en-CA" dirty="0"/>
              <a:t>For many this time era was known as “the Great Darkness”</a:t>
            </a:r>
            <a:endParaRPr lang="en-CA" dirty="0">
              <a:solidFill>
                <a:srgbClr val="FF0000"/>
              </a:solidFill>
            </a:endParaRPr>
          </a:p>
        </p:txBody>
      </p:sp>
    </p:spTree>
    <p:extLst>
      <p:ext uri="{BB962C8B-B14F-4D97-AF65-F5344CB8AC3E}">
        <p14:creationId xmlns:p14="http://schemas.microsoft.com/office/powerpoint/2010/main" val="9866409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CA" dirty="0"/>
              <a:t>One of the most visible symbols of rising Quebec nationalism was the introduction of a new flag.</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pPr marL="0" indent="0">
              <a:buNone/>
            </a:pPr>
            <a:r>
              <a:rPr lang="en-CA" dirty="0"/>
              <a:t>                    Old                                                       New</a:t>
            </a:r>
          </a:p>
          <a:p>
            <a:pPr marL="0" indent="0">
              <a:buNone/>
            </a:pPr>
            <a:r>
              <a:rPr lang="en-CA" dirty="0"/>
              <a:t>         </a:t>
            </a: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156585"/>
            <a:ext cx="2371725"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799" y="3145888"/>
            <a:ext cx="26003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91513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Challenge</a:t>
            </a:r>
            <a:endParaRPr lang="en-US" dirty="0"/>
          </a:p>
        </p:txBody>
      </p:sp>
      <p:sp>
        <p:nvSpPr>
          <p:cNvPr id="3" name="Content Placeholder 2"/>
          <p:cNvSpPr>
            <a:spLocks noGrp="1"/>
          </p:cNvSpPr>
          <p:nvPr>
            <p:ph idx="1"/>
          </p:nvPr>
        </p:nvSpPr>
        <p:spPr/>
        <p:txBody>
          <a:bodyPr/>
          <a:lstStyle/>
          <a:p>
            <a:pPr marL="0" indent="0">
              <a:buNone/>
            </a:pPr>
            <a:endParaRPr lang="en-CA" dirty="0"/>
          </a:p>
          <a:p>
            <a:pPr marL="0" indent="0" algn="ctr">
              <a:buNone/>
            </a:pPr>
            <a:r>
              <a:rPr lang="en-CA" dirty="0"/>
              <a:t>List as many events as you can   that effected or represented changes in Canadian Autonomy from 1945-60.</a:t>
            </a:r>
          </a:p>
        </p:txBody>
      </p:sp>
    </p:spTree>
    <p:extLst>
      <p:ext uri="{BB962C8B-B14F-4D97-AF65-F5344CB8AC3E}">
        <p14:creationId xmlns:p14="http://schemas.microsoft.com/office/powerpoint/2010/main" val="24573189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Times of Turmoil</a:t>
            </a:r>
            <a:endParaRPr lang="en-US" dirty="0"/>
          </a:p>
        </p:txBody>
      </p:sp>
      <p:sp>
        <p:nvSpPr>
          <p:cNvPr id="5" name="Subtitle 4"/>
          <p:cNvSpPr>
            <a:spLocks noGrp="1"/>
          </p:cNvSpPr>
          <p:nvPr>
            <p:ph type="body" idx="1"/>
          </p:nvPr>
        </p:nvSpPr>
        <p:spPr/>
        <p:txBody>
          <a:bodyPr/>
          <a:lstStyle/>
          <a:p>
            <a:r>
              <a:rPr lang="en-CA" dirty="0"/>
              <a:t>Canada in the 1960s and 1970s</a:t>
            </a:r>
            <a:endParaRPr lang="en-US" dirty="0"/>
          </a:p>
        </p:txBody>
      </p:sp>
    </p:spTree>
    <p:extLst>
      <p:ext uri="{BB962C8B-B14F-4D97-AF65-F5344CB8AC3E}">
        <p14:creationId xmlns:p14="http://schemas.microsoft.com/office/powerpoint/2010/main" val="40026422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864" y="1447800"/>
            <a:ext cx="7270032" cy="420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4709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Think. Pair. Share.</a:t>
            </a:r>
            <a:endParaRPr lang="en-US" dirty="0"/>
          </a:p>
        </p:txBody>
      </p:sp>
      <p:sp>
        <p:nvSpPr>
          <p:cNvPr id="3" name="Content Placeholder 2"/>
          <p:cNvSpPr>
            <a:spLocks noGrp="1"/>
          </p:cNvSpPr>
          <p:nvPr>
            <p:ph idx="1"/>
          </p:nvPr>
        </p:nvSpPr>
        <p:spPr/>
        <p:txBody>
          <a:bodyPr/>
          <a:lstStyle/>
          <a:p>
            <a:pPr marL="0" indent="0">
              <a:buNone/>
            </a:pPr>
            <a:endParaRPr lang="en-CA" dirty="0"/>
          </a:p>
          <a:p>
            <a:pPr marL="0" indent="0">
              <a:buNone/>
            </a:pPr>
            <a:r>
              <a:rPr lang="en-CA" dirty="0"/>
              <a:t>What if there was a terrorist threat in your community and the government imposed the War Measure Act. What civil rights would you be prepared to give up? What rights do you think are too important to give up even in an emergency?</a:t>
            </a:r>
            <a:endParaRPr lang="en-US" dirty="0"/>
          </a:p>
        </p:txBody>
      </p:sp>
    </p:spTree>
    <p:extLst>
      <p:ext uri="{BB962C8B-B14F-4D97-AF65-F5344CB8AC3E}">
        <p14:creationId xmlns:p14="http://schemas.microsoft.com/office/powerpoint/2010/main" val="1617731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a:t>By the early 1960s, Canadians were beginning to accept the teen culture that had evolved after WW2.</a:t>
            </a:r>
          </a:p>
          <a:p>
            <a:r>
              <a:rPr lang="en-CA" dirty="0"/>
              <a:t>Times marked by turbulence and change:</a:t>
            </a:r>
          </a:p>
          <a:p>
            <a:pPr marL="0" indent="0">
              <a:buNone/>
            </a:pPr>
            <a:r>
              <a:rPr lang="en-CA" dirty="0"/>
              <a:t>                         British Invasion.</a:t>
            </a:r>
          </a:p>
          <a:p>
            <a:pPr marL="0" indent="0">
              <a:buNone/>
            </a:pPr>
            <a:r>
              <a:rPr lang="en-CA" dirty="0"/>
              <a:t>                         “</a:t>
            </a:r>
            <a:r>
              <a:rPr lang="en-CA" dirty="0" err="1"/>
              <a:t>Youthquake</a:t>
            </a:r>
            <a:r>
              <a:rPr lang="en-CA" dirty="0"/>
              <a:t>”</a:t>
            </a:r>
          </a:p>
          <a:p>
            <a:pPr marL="0" indent="0">
              <a:buNone/>
            </a:pPr>
            <a:r>
              <a:rPr lang="en-CA" dirty="0"/>
              <a:t>                         </a:t>
            </a:r>
            <a:r>
              <a:rPr lang="en-CA" dirty="0" err="1"/>
              <a:t>HippiePhenomenon</a:t>
            </a:r>
            <a:endParaRPr lang="en-CA" dirty="0"/>
          </a:p>
          <a:p>
            <a:pPr marL="0" indent="0">
              <a:buNone/>
            </a:pPr>
            <a:r>
              <a:rPr lang="en-CA" dirty="0"/>
              <a:t>                         “Make love, not war.”</a:t>
            </a:r>
          </a:p>
        </p:txBody>
      </p:sp>
    </p:spTree>
    <p:extLst>
      <p:ext uri="{BB962C8B-B14F-4D97-AF65-F5344CB8AC3E}">
        <p14:creationId xmlns:p14="http://schemas.microsoft.com/office/powerpoint/2010/main" val="28261917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 Protest Movements</a:t>
            </a:r>
          </a:p>
        </p:txBody>
      </p:sp>
      <p:sp>
        <p:nvSpPr>
          <p:cNvPr id="3" name="Content Placeholder 2"/>
          <p:cNvSpPr>
            <a:spLocks noGrp="1"/>
          </p:cNvSpPr>
          <p:nvPr>
            <p:ph idx="1"/>
          </p:nvPr>
        </p:nvSpPr>
        <p:spPr/>
        <p:txBody>
          <a:bodyPr/>
          <a:lstStyle/>
          <a:p>
            <a:pPr marL="0" indent="0">
              <a:buNone/>
            </a:pPr>
            <a:r>
              <a:rPr lang="en-US" dirty="0"/>
              <a:t>Many Canadian youth were involved in political protests. </a:t>
            </a:r>
          </a:p>
          <a:p>
            <a:r>
              <a:rPr lang="en-US" dirty="0"/>
              <a:t>Anti Vietnam</a:t>
            </a:r>
          </a:p>
          <a:p>
            <a:r>
              <a:rPr lang="en-US" dirty="0"/>
              <a:t>Women’s Rights</a:t>
            </a:r>
          </a:p>
          <a:p>
            <a:r>
              <a:rPr lang="en-US" dirty="0"/>
              <a:t>Civil Rights</a:t>
            </a:r>
          </a:p>
          <a:p>
            <a:pPr marL="0" indent="0">
              <a:buNone/>
            </a:pPr>
            <a:endParaRPr lang="en-US" dirty="0"/>
          </a:p>
          <a:p>
            <a:pPr marL="0" indent="0">
              <a:buNone/>
            </a:pPr>
            <a:r>
              <a:rPr lang="en-US" dirty="0"/>
              <a:t>Protest music= popular music of the day that protested against social injustice and war.</a:t>
            </a:r>
          </a:p>
        </p:txBody>
      </p:sp>
    </p:spTree>
    <p:extLst>
      <p:ext uri="{BB962C8B-B14F-4D97-AF65-F5344CB8AC3E}">
        <p14:creationId xmlns:p14="http://schemas.microsoft.com/office/powerpoint/2010/main" val="2150121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Government response..</a:t>
            </a:r>
            <a:endParaRPr lang="en-US" dirty="0"/>
          </a:p>
        </p:txBody>
      </p:sp>
      <p:sp>
        <p:nvSpPr>
          <p:cNvPr id="3" name="Content Placeholder 2"/>
          <p:cNvSpPr>
            <a:spLocks noGrp="1"/>
          </p:cNvSpPr>
          <p:nvPr>
            <p:ph idx="1"/>
          </p:nvPr>
        </p:nvSpPr>
        <p:spPr/>
        <p:txBody>
          <a:bodyPr/>
          <a:lstStyle/>
          <a:p>
            <a:r>
              <a:rPr lang="en-CA" dirty="0"/>
              <a:t>Politicians began making an effort to appeal to them by increasing spending on employment and activities for youth.</a:t>
            </a:r>
          </a:p>
          <a:p>
            <a:pPr marL="0" indent="0">
              <a:buNone/>
            </a:pPr>
            <a:endParaRPr lang="en-CA" dirty="0"/>
          </a:p>
          <a:p>
            <a:r>
              <a:rPr lang="en-CA" dirty="0"/>
              <a:t>In 1972 the voting age for federal elections was lowered from 21 to 18.</a:t>
            </a:r>
          </a:p>
          <a:p>
            <a:pPr marL="0" indent="0">
              <a:buNone/>
            </a:pPr>
            <a:endParaRPr lang="en-US" dirty="0"/>
          </a:p>
        </p:txBody>
      </p:sp>
    </p:spTree>
    <p:extLst>
      <p:ext uri="{BB962C8B-B14F-4D97-AF65-F5344CB8AC3E}">
        <p14:creationId xmlns:p14="http://schemas.microsoft.com/office/powerpoint/2010/main" val="83207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Immigration Again</a:t>
            </a:r>
            <a:endParaRPr lang="en-US" dirty="0"/>
          </a:p>
        </p:txBody>
      </p:sp>
      <p:sp>
        <p:nvSpPr>
          <p:cNvPr id="3" name="Content Placeholder 2"/>
          <p:cNvSpPr>
            <a:spLocks noGrp="1"/>
          </p:cNvSpPr>
          <p:nvPr>
            <p:ph idx="1"/>
          </p:nvPr>
        </p:nvSpPr>
        <p:spPr/>
        <p:txBody>
          <a:bodyPr/>
          <a:lstStyle/>
          <a:p>
            <a:r>
              <a:rPr lang="en-CA" dirty="0"/>
              <a:t>In the 1960s and 70s more open attitude towards immigrants.</a:t>
            </a:r>
          </a:p>
          <a:p>
            <a:r>
              <a:rPr lang="en-CA" dirty="0"/>
              <a:t>1962: new </a:t>
            </a:r>
            <a:r>
              <a:rPr lang="en-CA" dirty="0" err="1"/>
              <a:t>regs</a:t>
            </a:r>
            <a:r>
              <a:rPr lang="en-CA" dirty="0"/>
              <a:t>. eliminate most of the racial discrimination in immigration policy.</a:t>
            </a:r>
          </a:p>
          <a:p>
            <a:r>
              <a:rPr lang="en-CA" dirty="0">
                <a:solidFill>
                  <a:srgbClr val="FF0000"/>
                </a:solidFill>
              </a:rPr>
              <a:t>1967</a:t>
            </a:r>
            <a:r>
              <a:rPr lang="en-CA" dirty="0"/>
              <a:t>: immigration policy becomes </a:t>
            </a:r>
            <a:r>
              <a:rPr lang="en-CA" dirty="0">
                <a:solidFill>
                  <a:srgbClr val="FF0000"/>
                </a:solidFill>
              </a:rPr>
              <a:t>“colour blind”. A points system is introduced.</a:t>
            </a:r>
          </a:p>
          <a:p>
            <a:r>
              <a:rPr lang="en-CA" dirty="0">
                <a:solidFill>
                  <a:srgbClr val="FF0000"/>
                </a:solidFill>
              </a:rPr>
              <a:t>1971: official policy of multiculturalism.</a:t>
            </a:r>
            <a:endParaRPr lang="en-US" dirty="0">
              <a:solidFill>
                <a:srgbClr val="FF0000"/>
              </a:solidFill>
            </a:endParaRPr>
          </a:p>
        </p:txBody>
      </p:sp>
    </p:spTree>
    <p:extLst>
      <p:ext uri="{BB962C8B-B14F-4D97-AF65-F5344CB8AC3E}">
        <p14:creationId xmlns:p14="http://schemas.microsoft.com/office/powerpoint/2010/main" val="1884399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Think. Pair. Share.</a:t>
            </a:r>
            <a:endParaRPr lang="en-US" dirty="0"/>
          </a:p>
        </p:txBody>
      </p:sp>
      <p:sp>
        <p:nvSpPr>
          <p:cNvPr id="3" name="Content Placeholder 2"/>
          <p:cNvSpPr>
            <a:spLocks noGrp="1"/>
          </p:cNvSpPr>
          <p:nvPr>
            <p:ph idx="1"/>
          </p:nvPr>
        </p:nvSpPr>
        <p:spPr/>
        <p:txBody>
          <a:bodyPr/>
          <a:lstStyle/>
          <a:p>
            <a:endParaRPr lang="en-CA" dirty="0"/>
          </a:p>
          <a:p>
            <a:r>
              <a:rPr lang="en-CA" dirty="0"/>
              <a:t>What is multiculturalism?</a:t>
            </a:r>
          </a:p>
          <a:p>
            <a:endParaRPr lang="en-CA" dirty="0"/>
          </a:p>
          <a:p>
            <a:r>
              <a:rPr lang="en-CA" dirty="0"/>
              <a:t>What ways is multiculturalism promoted in Canadian society today?</a:t>
            </a:r>
            <a:endParaRPr lang="en-US" dirty="0"/>
          </a:p>
        </p:txBody>
      </p:sp>
    </p:spTree>
    <p:extLst>
      <p:ext uri="{BB962C8B-B14F-4D97-AF65-F5344CB8AC3E}">
        <p14:creationId xmlns:p14="http://schemas.microsoft.com/office/powerpoint/2010/main" val="19574958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#11 Multiculturalism</a:t>
            </a:r>
            <a:endParaRPr lang="en-US" dirty="0"/>
          </a:p>
        </p:txBody>
      </p:sp>
      <p:sp>
        <p:nvSpPr>
          <p:cNvPr id="3" name="Content Placeholder 2"/>
          <p:cNvSpPr>
            <a:spLocks noGrp="1"/>
          </p:cNvSpPr>
          <p:nvPr>
            <p:ph idx="1"/>
          </p:nvPr>
        </p:nvSpPr>
        <p:spPr/>
        <p:txBody>
          <a:bodyPr/>
          <a:lstStyle/>
          <a:p>
            <a:endParaRPr lang="en-CA" dirty="0"/>
          </a:p>
          <a:p>
            <a:pPr marL="0" indent="0">
              <a:buNone/>
            </a:pPr>
            <a:r>
              <a:rPr lang="en-CA" dirty="0">
                <a:solidFill>
                  <a:srgbClr val="FF0000"/>
                </a:solidFill>
              </a:rPr>
              <a:t>Multiculturalism-A policy of encouraging the expression of the cultures of many ethnic groups that make up a country’s population.</a:t>
            </a:r>
          </a:p>
          <a:p>
            <a:pPr marL="0" indent="0">
              <a:buNone/>
            </a:pPr>
            <a:endParaRPr lang="en-CA" dirty="0"/>
          </a:p>
          <a:p>
            <a:pPr marL="0" indent="0">
              <a:buNone/>
            </a:pPr>
            <a:endParaRPr lang="en-US" dirty="0"/>
          </a:p>
        </p:txBody>
      </p:sp>
    </p:spTree>
    <p:extLst>
      <p:ext uri="{BB962C8B-B14F-4D97-AF65-F5344CB8AC3E}">
        <p14:creationId xmlns:p14="http://schemas.microsoft.com/office/powerpoint/2010/main" val="38963165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#12 Social Welfare</a:t>
            </a:r>
            <a:endParaRPr lang="en-US" dirty="0"/>
          </a:p>
        </p:txBody>
      </p:sp>
      <p:sp>
        <p:nvSpPr>
          <p:cNvPr id="3" name="Content Placeholder 2"/>
          <p:cNvSpPr>
            <a:spLocks noGrp="1"/>
          </p:cNvSpPr>
          <p:nvPr>
            <p:ph idx="1"/>
          </p:nvPr>
        </p:nvSpPr>
        <p:spPr/>
        <p:txBody>
          <a:bodyPr/>
          <a:lstStyle/>
          <a:p>
            <a:pPr marL="0" indent="0">
              <a:buNone/>
            </a:pPr>
            <a:r>
              <a:rPr lang="en-CA" dirty="0">
                <a:solidFill>
                  <a:srgbClr val="FF0000"/>
                </a:solidFill>
              </a:rPr>
              <a:t>1966:</a:t>
            </a:r>
            <a:r>
              <a:rPr lang="en-CA" dirty="0"/>
              <a:t> Pearson Gov.  introduced-</a:t>
            </a:r>
          </a:p>
          <a:p>
            <a:r>
              <a:rPr lang="en-CA" dirty="0">
                <a:solidFill>
                  <a:srgbClr val="FF0000"/>
                </a:solidFill>
              </a:rPr>
              <a:t>CPP (Canada Pension Plan)</a:t>
            </a:r>
          </a:p>
          <a:p>
            <a:r>
              <a:rPr lang="en-CA" dirty="0"/>
              <a:t>Canada Assistance Plan</a:t>
            </a:r>
          </a:p>
          <a:p>
            <a:r>
              <a:rPr lang="en-CA" dirty="0">
                <a:solidFill>
                  <a:srgbClr val="FF0000"/>
                </a:solidFill>
              </a:rPr>
              <a:t>Medical Care Act.(universal health care)</a:t>
            </a:r>
          </a:p>
          <a:p>
            <a:pPr marL="0" indent="0">
              <a:buNone/>
            </a:pPr>
            <a:endParaRPr lang="en-US" dirty="0"/>
          </a:p>
        </p:txBody>
      </p:sp>
    </p:spTree>
    <p:extLst>
      <p:ext uri="{BB962C8B-B14F-4D97-AF65-F5344CB8AC3E}">
        <p14:creationId xmlns:p14="http://schemas.microsoft.com/office/powerpoint/2010/main" val="3231476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Women in the 1960s and 70s</a:t>
            </a:r>
            <a:endParaRPr lang="en-US" dirty="0"/>
          </a:p>
        </p:txBody>
      </p:sp>
      <p:sp>
        <p:nvSpPr>
          <p:cNvPr id="3" name="Content Placeholder 2"/>
          <p:cNvSpPr>
            <a:spLocks noGrp="1"/>
          </p:cNvSpPr>
          <p:nvPr>
            <p:ph idx="1"/>
          </p:nvPr>
        </p:nvSpPr>
        <p:spPr/>
        <p:txBody>
          <a:bodyPr/>
          <a:lstStyle/>
          <a:p>
            <a:r>
              <a:rPr lang="en-CA" dirty="0"/>
              <a:t>Many felt trapped by their roles.</a:t>
            </a:r>
          </a:p>
          <a:p>
            <a:r>
              <a:rPr lang="en-CA" dirty="0"/>
              <a:t>Continued to hold low-paying jobs.</a:t>
            </a:r>
          </a:p>
          <a:p>
            <a:r>
              <a:rPr lang="en-CA" dirty="0">
                <a:solidFill>
                  <a:srgbClr val="FF0000"/>
                </a:solidFill>
              </a:rPr>
              <a:t>Employers could legally discriminate</a:t>
            </a:r>
            <a:r>
              <a:rPr lang="en-CA" dirty="0"/>
              <a:t>.</a:t>
            </a:r>
          </a:p>
          <a:p>
            <a:r>
              <a:rPr lang="en-CA" dirty="0"/>
              <a:t>University educated women still expected to be teachers or nurses.</a:t>
            </a:r>
          </a:p>
          <a:p>
            <a:r>
              <a:rPr lang="en-CA" dirty="0"/>
              <a:t>Much was as it had been in the past….but </a:t>
            </a:r>
            <a:r>
              <a:rPr lang="en-CA" dirty="0">
                <a:solidFill>
                  <a:srgbClr val="FF0000"/>
                </a:solidFill>
              </a:rPr>
              <a:t>there was an increasing sense of frustration</a:t>
            </a:r>
            <a:r>
              <a:rPr lang="en-CA" dirty="0"/>
              <a:t>.</a:t>
            </a:r>
            <a:endParaRPr lang="en-US" dirty="0"/>
          </a:p>
        </p:txBody>
      </p:sp>
    </p:spTree>
    <p:extLst>
      <p:ext uri="{BB962C8B-B14F-4D97-AF65-F5344CB8AC3E}">
        <p14:creationId xmlns:p14="http://schemas.microsoft.com/office/powerpoint/2010/main" val="34085435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a:t>1963. </a:t>
            </a:r>
            <a:r>
              <a:rPr lang="en-CA" i="1" dirty="0"/>
              <a:t>The Feminine </a:t>
            </a:r>
            <a:r>
              <a:rPr lang="en-CA" i="1" dirty="0" err="1"/>
              <a:t>Mystque</a:t>
            </a:r>
            <a:r>
              <a:rPr lang="en-CA" i="1" dirty="0"/>
              <a:t> </a:t>
            </a:r>
            <a:r>
              <a:rPr lang="en-CA" dirty="0"/>
              <a:t>by Betty Friedan, urged women to liberate themselves from traditional roles and fulfill themselves as human beings.</a:t>
            </a:r>
          </a:p>
          <a:p>
            <a:r>
              <a:rPr lang="en-CA" dirty="0"/>
              <a:t>Feminists joined together to </a:t>
            </a:r>
            <a:r>
              <a:rPr lang="en-CA" dirty="0">
                <a:solidFill>
                  <a:srgbClr val="FF0000"/>
                </a:solidFill>
              </a:rPr>
              <a:t>fight for women’s rights.</a:t>
            </a:r>
            <a:endParaRPr lang="en-US" dirty="0">
              <a:solidFill>
                <a:srgbClr val="FF0000"/>
              </a:solidFill>
            </a:endParaRPr>
          </a:p>
        </p:txBody>
      </p:sp>
    </p:spTree>
    <p:extLst>
      <p:ext uri="{BB962C8B-B14F-4D97-AF65-F5344CB8AC3E}">
        <p14:creationId xmlns:p14="http://schemas.microsoft.com/office/powerpoint/2010/main" val="34716975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
            <a:ext cx="7562563" cy="448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895600"/>
            <a:ext cx="352983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79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Government response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a:solidFill>
                  <a:srgbClr val="FF0000"/>
                </a:solidFill>
              </a:rPr>
              <a:t>Royal Commission on the Status of Women:</a:t>
            </a:r>
          </a:p>
          <a:p>
            <a:r>
              <a:rPr lang="en-CA" dirty="0"/>
              <a:t>Examined how women were treated and problems they faced.</a:t>
            </a:r>
          </a:p>
          <a:p>
            <a:pPr marL="0" indent="0">
              <a:buNone/>
            </a:pPr>
            <a:r>
              <a:rPr lang="en-CA" dirty="0"/>
              <a:t>Recommendations:</a:t>
            </a:r>
          </a:p>
          <a:p>
            <a:r>
              <a:rPr lang="en-CA" dirty="0"/>
              <a:t>Women have the </a:t>
            </a:r>
            <a:r>
              <a:rPr lang="en-CA" dirty="0">
                <a:solidFill>
                  <a:srgbClr val="FF0000"/>
                </a:solidFill>
              </a:rPr>
              <a:t>right to work outside the home</a:t>
            </a:r>
            <a:r>
              <a:rPr lang="en-CA" dirty="0"/>
              <a:t>.</a:t>
            </a:r>
          </a:p>
          <a:p>
            <a:r>
              <a:rPr lang="en-CA" dirty="0"/>
              <a:t>Society in general should take some responsibility for children=</a:t>
            </a:r>
            <a:r>
              <a:rPr lang="en-CA" dirty="0">
                <a:solidFill>
                  <a:srgbClr val="FF0000"/>
                </a:solidFill>
              </a:rPr>
              <a:t>daycare.</a:t>
            </a:r>
          </a:p>
          <a:p>
            <a:r>
              <a:rPr lang="en-CA" dirty="0">
                <a:solidFill>
                  <a:srgbClr val="FF0000"/>
                </a:solidFill>
              </a:rPr>
              <a:t>Paid maternity leave.</a:t>
            </a:r>
          </a:p>
          <a:p>
            <a:r>
              <a:rPr lang="en-CA" dirty="0">
                <a:solidFill>
                  <a:srgbClr val="FF0000"/>
                </a:solidFill>
              </a:rPr>
              <a:t>Fed. Gov. -work to eliminate discrimination against women</a:t>
            </a:r>
            <a:r>
              <a:rPr lang="en-CA" dirty="0"/>
              <a:t>.</a:t>
            </a:r>
          </a:p>
        </p:txBody>
      </p:sp>
    </p:spTree>
    <p:extLst>
      <p:ext uri="{BB962C8B-B14F-4D97-AF65-F5344CB8AC3E}">
        <p14:creationId xmlns:p14="http://schemas.microsoft.com/office/powerpoint/2010/main" val="34006960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NAC</a:t>
            </a:r>
            <a:endParaRPr lang="en-US" dirty="0"/>
          </a:p>
        </p:txBody>
      </p:sp>
      <p:sp>
        <p:nvSpPr>
          <p:cNvPr id="3" name="Content Placeholder 2"/>
          <p:cNvSpPr>
            <a:spLocks noGrp="1"/>
          </p:cNvSpPr>
          <p:nvPr>
            <p:ph idx="1"/>
          </p:nvPr>
        </p:nvSpPr>
        <p:spPr/>
        <p:txBody>
          <a:bodyPr>
            <a:normAutofit fontScale="92500" lnSpcReduction="10000"/>
          </a:bodyPr>
          <a:lstStyle/>
          <a:p>
            <a:r>
              <a:rPr lang="en-CA" dirty="0">
                <a:solidFill>
                  <a:srgbClr val="FF0000"/>
                </a:solidFill>
              </a:rPr>
              <a:t>National Action Committee on the Status of Women (NAC) 1971. A pressure group that lobbied the government to work quickly on the recommendations.</a:t>
            </a:r>
          </a:p>
          <a:p>
            <a:r>
              <a:rPr lang="en-CA" dirty="0">
                <a:solidFill>
                  <a:srgbClr val="FF0000"/>
                </a:solidFill>
              </a:rPr>
              <a:t>In 1982: </a:t>
            </a:r>
            <a:r>
              <a:rPr lang="en-CA" dirty="0"/>
              <a:t>important inclusion of a clause guaranteeing the </a:t>
            </a:r>
            <a:r>
              <a:rPr lang="en-CA" dirty="0">
                <a:solidFill>
                  <a:srgbClr val="FF0000"/>
                </a:solidFill>
              </a:rPr>
              <a:t>equality in the Charter of Rights and Freedoms.</a:t>
            </a:r>
          </a:p>
          <a:p>
            <a:r>
              <a:rPr lang="en-CA" dirty="0"/>
              <a:t>Throughout the 1970s. Provinces across Canada work to change family law to gradually eliminate gender bias.</a:t>
            </a:r>
            <a:endParaRPr lang="en-US" dirty="0"/>
          </a:p>
        </p:txBody>
      </p:sp>
    </p:spTree>
    <p:extLst>
      <p:ext uri="{BB962C8B-B14F-4D97-AF65-F5344CB8AC3E}">
        <p14:creationId xmlns:p14="http://schemas.microsoft.com/office/powerpoint/2010/main" val="30800099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#13 Challenging Social Values.</a:t>
            </a:r>
            <a:endParaRPr lang="en-US" dirty="0"/>
          </a:p>
        </p:txBody>
      </p:sp>
      <p:sp>
        <p:nvSpPr>
          <p:cNvPr id="3" name="Content Placeholder 2"/>
          <p:cNvSpPr>
            <a:spLocks noGrp="1"/>
          </p:cNvSpPr>
          <p:nvPr>
            <p:ph idx="1"/>
          </p:nvPr>
        </p:nvSpPr>
        <p:spPr/>
        <p:txBody>
          <a:bodyPr>
            <a:normAutofit lnSpcReduction="10000"/>
          </a:bodyPr>
          <a:lstStyle/>
          <a:p>
            <a:r>
              <a:rPr lang="en-CA" dirty="0"/>
              <a:t>Dramatic increase in activism for social change in the 1960s.</a:t>
            </a:r>
          </a:p>
          <a:p>
            <a:r>
              <a:rPr lang="en-CA" dirty="0"/>
              <a:t>Organizations: Human Rights Watch, the Canadian Civil Liberties Association, Amnesty International the National Indian Brotherhood.</a:t>
            </a:r>
          </a:p>
          <a:p>
            <a:r>
              <a:rPr lang="en-CA" dirty="0"/>
              <a:t>Many unions joined fight for civil rights: Postal workers first to win paid maternity leave.</a:t>
            </a:r>
          </a:p>
          <a:p>
            <a:r>
              <a:rPr lang="en-CA" dirty="0"/>
              <a:t>1960s gay rights activists began to organize</a:t>
            </a:r>
            <a:r>
              <a:rPr lang="en-CA" dirty="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42709595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Government response…</a:t>
            </a:r>
            <a:endParaRPr lang="en-US" dirty="0"/>
          </a:p>
        </p:txBody>
      </p:sp>
      <p:sp>
        <p:nvSpPr>
          <p:cNvPr id="3" name="Content Placeholder 2"/>
          <p:cNvSpPr>
            <a:spLocks noGrp="1"/>
          </p:cNvSpPr>
          <p:nvPr>
            <p:ph idx="1"/>
          </p:nvPr>
        </p:nvSpPr>
        <p:spPr/>
        <p:txBody>
          <a:bodyPr>
            <a:normAutofit fontScale="92500" lnSpcReduction="20000"/>
          </a:bodyPr>
          <a:lstStyle/>
          <a:p>
            <a:r>
              <a:rPr lang="en-CA" dirty="0">
                <a:solidFill>
                  <a:srgbClr val="FF0000"/>
                </a:solidFill>
              </a:rPr>
              <a:t>The Canadian Bill of Rights. 1960. </a:t>
            </a:r>
            <a:r>
              <a:rPr lang="en-CA" dirty="0"/>
              <a:t>A federal document that set out the rights and freedoms of Canadians.</a:t>
            </a:r>
          </a:p>
          <a:p>
            <a:pPr marL="0" indent="0">
              <a:buNone/>
            </a:pPr>
            <a:r>
              <a:rPr lang="en-CA" dirty="0"/>
              <a:t>          ex: freedom of life, liberty, security of </a:t>
            </a:r>
          </a:p>
          <a:p>
            <a:pPr marL="0" indent="0">
              <a:buNone/>
            </a:pPr>
            <a:r>
              <a:rPr lang="en-CA" dirty="0"/>
              <a:t>                person; right to equality before the law.</a:t>
            </a:r>
          </a:p>
          <a:p>
            <a:pPr marL="0" indent="0">
              <a:buNone/>
            </a:pPr>
            <a:r>
              <a:rPr lang="en-CA" dirty="0"/>
              <a:t>                freedom of speech, religion, assembly, </a:t>
            </a:r>
          </a:p>
          <a:p>
            <a:pPr marL="0" indent="0">
              <a:buNone/>
            </a:pPr>
            <a:r>
              <a:rPr lang="en-CA" dirty="0"/>
              <a:t>                association.</a:t>
            </a:r>
          </a:p>
          <a:p>
            <a:r>
              <a:rPr lang="en-CA" dirty="0"/>
              <a:t>Many of the rights protected in this Bill, were </a:t>
            </a:r>
            <a:r>
              <a:rPr lang="en-CA" dirty="0">
                <a:solidFill>
                  <a:srgbClr val="FF0000"/>
                </a:solidFill>
              </a:rPr>
              <a:t>later included in the Charter of Rights and Freedoms</a:t>
            </a:r>
            <a:r>
              <a:rPr lang="en-CA" dirty="0"/>
              <a:t>.</a:t>
            </a:r>
            <a:endParaRPr lang="en-US" dirty="0"/>
          </a:p>
        </p:txBody>
      </p:sp>
    </p:spTree>
    <p:extLst>
      <p:ext uri="{BB962C8B-B14F-4D97-AF65-F5344CB8AC3E}">
        <p14:creationId xmlns:p14="http://schemas.microsoft.com/office/powerpoint/2010/main" val="3580117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Omnibus Bill</a:t>
            </a:r>
            <a:endParaRPr lang="en-US" dirty="0"/>
          </a:p>
        </p:txBody>
      </p:sp>
      <p:sp>
        <p:nvSpPr>
          <p:cNvPr id="3" name="Content Placeholder 2"/>
          <p:cNvSpPr>
            <a:spLocks noGrp="1"/>
          </p:cNvSpPr>
          <p:nvPr>
            <p:ph idx="1"/>
          </p:nvPr>
        </p:nvSpPr>
        <p:spPr/>
        <p:txBody>
          <a:bodyPr/>
          <a:lstStyle/>
          <a:p>
            <a:r>
              <a:rPr lang="en-CA" dirty="0"/>
              <a:t>1969: Bill C-150 (The Omnibus Bill) made major changes in social legislation. </a:t>
            </a:r>
          </a:p>
          <a:p>
            <a:pPr marL="514350" indent="-514350">
              <a:buFont typeface="+mj-lt"/>
              <a:buAutoNum type="arabicPeriod"/>
            </a:pPr>
            <a:r>
              <a:rPr lang="en-CA" dirty="0"/>
              <a:t>Recognizing the right of women to have access to contraception.</a:t>
            </a:r>
          </a:p>
          <a:p>
            <a:pPr marL="514350" indent="-514350">
              <a:buFont typeface="+mj-lt"/>
              <a:buAutoNum type="arabicPeriod"/>
            </a:pPr>
            <a:r>
              <a:rPr lang="en-CA" dirty="0"/>
              <a:t>Recognizing the right to abortion (with certain limitations.) </a:t>
            </a:r>
            <a:endParaRPr lang="en-US" dirty="0"/>
          </a:p>
          <a:p>
            <a:pPr marL="514350" indent="-514350">
              <a:buFont typeface="+mj-lt"/>
              <a:buAutoNum type="arabicPeriod"/>
            </a:pPr>
            <a:r>
              <a:rPr lang="en-CA" dirty="0"/>
              <a:t>And legalizing homosexuality between consenting  adults.</a:t>
            </a:r>
          </a:p>
        </p:txBody>
      </p:sp>
    </p:spTree>
    <p:extLst>
      <p:ext uri="{BB962C8B-B14F-4D97-AF65-F5344CB8AC3E}">
        <p14:creationId xmlns:p14="http://schemas.microsoft.com/office/powerpoint/2010/main" val="20163149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significant legal changes</a:t>
            </a:r>
            <a:endParaRPr lang="en-US" dirty="0"/>
          </a:p>
        </p:txBody>
      </p:sp>
      <p:sp>
        <p:nvSpPr>
          <p:cNvPr id="3" name="Content Placeholder 2"/>
          <p:cNvSpPr>
            <a:spLocks noGrp="1"/>
          </p:cNvSpPr>
          <p:nvPr>
            <p:ph idx="1"/>
          </p:nvPr>
        </p:nvSpPr>
        <p:spPr/>
        <p:txBody>
          <a:bodyPr/>
          <a:lstStyle/>
          <a:p>
            <a:endParaRPr lang="en-CA" dirty="0"/>
          </a:p>
          <a:p>
            <a:r>
              <a:rPr lang="en-CA" dirty="0"/>
              <a:t>1968: Divorce. made more freely available.</a:t>
            </a:r>
          </a:p>
          <a:p>
            <a:endParaRPr lang="en-CA" dirty="0"/>
          </a:p>
          <a:p>
            <a:pPr marL="0" indent="0">
              <a:buNone/>
            </a:pPr>
            <a:endParaRPr lang="en-CA" dirty="0"/>
          </a:p>
          <a:p>
            <a:r>
              <a:rPr lang="en-CA" dirty="0"/>
              <a:t>1976: Bill C-84 ended the death penalty.</a:t>
            </a:r>
            <a:endParaRPr lang="en-US" dirty="0"/>
          </a:p>
        </p:txBody>
      </p:sp>
    </p:spTree>
    <p:extLst>
      <p:ext uri="{BB962C8B-B14F-4D97-AF65-F5344CB8AC3E}">
        <p14:creationId xmlns:p14="http://schemas.microsoft.com/office/powerpoint/2010/main" val="972450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First Nation people in the 1960s and 70s</a:t>
            </a:r>
          </a:p>
        </p:txBody>
      </p:sp>
      <p:sp>
        <p:nvSpPr>
          <p:cNvPr id="3" name="Content Placeholder 2"/>
          <p:cNvSpPr>
            <a:spLocks noGrp="1"/>
          </p:cNvSpPr>
          <p:nvPr>
            <p:ph idx="1"/>
          </p:nvPr>
        </p:nvSpPr>
        <p:spPr/>
        <p:txBody>
          <a:bodyPr>
            <a:normAutofit lnSpcReduction="10000"/>
          </a:bodyPr>
          <a:lstStyle/>
          <a:p>
            <a:r>
              <a:rPr lang="en-CA" dirty="0">
                <a:solidFill>
                  <a:srgbClr val="FF0000"/>
                </a:solidFill>
              </a:rPr>
              <a:t>Aboriginal people continued to suffer </a:t>
            </a:r>
            <a:r>
              <a:rPr lang="en-CA" dirty="0"/>
              <a:t>from poverty, health issues, inadequate housing and education</a:t>
            </a:r>
          </a:p>
          <a:p>
            <a:r>
              <a:rPr lang="en-CA" dirty="0">
                <a:solidFill>
                  <a:srgbClr val="FF0000"/>
                </a:solidFill>
              </a:rPr>
              <a:t>The White Paper</a:t>
            </a:r>
            <a:r>
              <a:rPr lang="en-CA" dirty="0"/>
              <a:t>: government proposed changes for Aboriginal peoples, including </a:t>
            </a:r>
            <a:r>
              <a:rPr lang="en-CA" dirty="0">
                <a:solidFill>
                  <a:srgbClr val="FF0000"/>
                </a:solidFill>
              </a:rPr>
              <a:t>eliminating the Indian Act</a:t>
            </a:r>
            <a:r>
              <a:rPr lang="en-CA" dirty="0"/>
              <a:t>; would </a:t>
            </a:r>
            <a:r>
              <a:rPr lang="en-CA" dirty="0">
                <a:solidFill>
                  <a:srgbClr val="FF0000"/>
                </a:solidFill>
              </a:rPr>
              <a:t>end special status </a:t>
            </a:r>
            <a:r>
              <a:rPr lang="en-CA" dirty="0"/>
              <a:t>for Aboriginal peoples.</a:t>
            </a:r>
          </a:p>
          <a:p>
            <a:r>
              <a:rPr lang="en-CA" dirty="0"/>
              <a:t>The intent was to </a:t>
            </a:r>
            <a:r>
              <a:rPr lang="en-CA" dirty="0">
                <a:solidFill>
                  <a:srgbClr val="FF0000"/>
                </a:solidFill>
              </a:rPr>
              <a:t>encourage further assimilation.</a:t>
            </a:r>
          </a:p>
          <a:p>
            <a:endParaRPr lang="en-CA" dirty="0"/>
          </a:p>
          <a:p>
            <a:endParaRPr lang="en-US" dirty="0"/>
          </a:p>
        </p:txBody>
      </p:sp>
    </p:spTree>
    <p:extLst>
      <p:ext uri="{BB962C8B-B14F-4D97-AF65-F5344CB8AC3E}">
        <p14:creationId xmlns:p14="http://schemas.microsoft.com/office/powerpoint/2010/main" val="21274143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a:t>Aboriginal people were furious.</a:t>
            </a:r>
          </a:p>
          <a:p>
            <a:r>
              <a:rPr lang="en-CA" dirty="0"/>
              <a:t>Responded the “Red Paper”- a </a:t>
            </a:r>
            <a:r>
              <a:rPr lang="en-CA" dirty="0">
                <a:solidFill>
                  <a:srgbClr val="FF0000"/>
                </a:solidFill>
              </a:rPr>
              <a:t>demand for self government and control over their own affairs.</a:t>
            </a:r>
          </a:p>
          <a:p>
            <a:pPr marL="0" indent="0">
              <a:buNone/>
            </a:pPr>
            <a:endParaRPr lang="en-CA" dirty="0"/>
          </a:p>
        </p:txBody>
      </p:sp>
    </p:spTree>
    <p:extLst>
      <p:ext uri="{BB962C8B-B14F-4D97-AF65-F5344CB8AC3E}">
        <p14:creationId xmlns:p14="http://schemas.microsoft.com/office/powerpoint/2010/main" val="38517954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on Aboriginal life.</a:t>
            </a:r>
            <a:endParaRPr lang="en-US" dirty="0"/>
          </a:p>
        </p:txBody>
      </p:sp>
      <p:sp>
        <p:nvSpPr>
          <p:cNvPr id="3" name="Content Placeholder 2"/>
          <p:cNvSpPr>
            <a:spLocks noGrp="1"/>
          </p:cNvSpPr>
          <p:nvPr>
            <p:ph idx="1"/>
          </p:nvPr>
        </p:nvSpPr>
        <p:spPr/>
        <p:txBody>
          <a:bodyPr>
            <a:normAutofit/>
          </a:bodyPr>
          <a:lstStyle/>
          <a:p>
            <a:r>
              <a:rPr lang="en-CA" dirty="0"/>
              <a:t>Residential schools began to wind down. “Band schools emerged”</a:t>
            </a:r>
          </a:p>
          <a:p>
            <a:endParaRPr lang="en-CA" dirty="0"/>
          </a:p>
          <a:p>
            <a:r>
              <a:rPr lang="en-CA" dirty="0"/>
              <a:t>Aboriginals took environmental action.</a:t>
            </a:r>
          </a:p>
          <a:p>
            <a:pPr marL="0" indent="0">
              <a:buNone/>
            </a:pPr>
            <a:r>
              <a:rPr lang="en-CA" dirty="0"/>
              <a:t>         ex: lobbied to halt construction of oil and</a:t>
            </a:r>
          </a:p>
          <a:p>
            <a:pPr marL="0" indent="0">
              <a:buNone/>
            </a:pPr>
            <a:r>
              <a:rPr lang="en-CA" dirty="0"/>
              <a:t>                 natural gas pipeline in the Mackenzie</a:t>
            </a:r>
          </a:p>
          <a:p>
            <a:pPr marL="0" indent="0">
              <a:buNone/>
            </a:pPr>
            <a:r>
              <a:rPr lang="en-CA" dirty="0"/>
              <a:t>                 Valley.</a:t>
            </a:r>
          </a:p>
          <a:p>
            <a:pPr marL="0" indent="0">
              <a:buNone/>
            </a:pPr>
            <a:endParaRPr lang="en-CA" dirty="0">
              <a:solidFill>
                <a:srgbClr val="FF0000"/>
              </a:solidFill>
            </a:endParaRPr>
          </a:p>
          <a:p>
            <a:pPr marL="0" indent="0">
              <a:buNone/>
            </a:pPr>
            <a:endParaRPr lang="en-US" dirty="0">
              <a:solidFill>
                <a:srgbClr val="FF0000"/>
              </a:solidFill>
            </a:endParaRPr>
          </a:p>
        </p:txBody>
      </p:sp>
    </p:spTree>
    <p:extLst>
      <p:ext uri="{BB962C8B-B14F-4D97-AF65-F5344CB8AC3E}">
        <p14:creationId xmlns:p14="http://schemas.microsoft.com/office/powerpoint/2010/main" val="22270358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Quebec in the 1960s and 70s-</a:t>
            </a:r>
            <a:br>
              <a:rPr lang="en-CA" dirty="0"/>
            </a:br>
            <a:r>
              <a:rPr lang="en-CA" dirty="0"/>
              <a:t>“Time For Change”</a:t>
            </a:r>
            <a:endParaRPr lang="en-US" dirty="0"/>
          </a:p>
        </p:txBody>
      </p:sp>
      <p:sp>
        <p:nvSpPr>
          <p:cNvPr id="3" name="Content Placeholder 2"/>
          <p:cNvSpPr>
            <a:spLocks noGrp="1"/>
          </p:cNvSpPr>
          <p:nvPr>
            <p:ph idx="1"/>
          </p:nvPr>
        </p:nvSpPr>
        <p:spPr/>
        <p:txBody>
          <a:bodyPr>
            <a:normAutofit fontScale="25000" lnSpcReduction="20000"/>
          </a:bodyPr>
          <a:lstStyle/>
          <a:p>
            <a:r>
              <a:rPr lang="en-CA" sz="12800" dirty="0"/>
              <a:t>After </a:t>
            </a:r>
            <a:r>
              <a:rPr lang="en-CA" sz="12800" dirty="0" err="1"/>
              <a:t>Duplessis</a:t>
            </a:r>
            <a:r>
              <a:rPr lang="en-CA" sz="12800" dirty="0"/>
              <a:t>’ death in 1959, Jean Lesage and the Liberals came into power.</a:t>
            </a:r>
          </a:p>
          <a:p>
            <a:r>
              <a:rPr lang="en-CA" sz="12800" dirty="0"/>
              <a:t>Prov. Gov. modernized the province-The Quiet Revolution. (Ex. Hydro company monopoly.)</a:t>
            </a:r>
          </a:p>
          <a:p>
            <a:r>
              <a:rPr lang="en-CA" sz="12800" dirty="0"/>
              <a:t> Church influence declined.</a:t>
            </a:r>
          </a:p>
          <a:p>
            <a:r>
              <a:rPr lang="en-CA" sz="12800" dirty="0">
                <a:solidFill>
                  <a:srgbClr val="FF0000"/>
                </a:solidFill>
              </a:rPr>
              <a:t>Québec nationalism and the separatist movement grew.</a:t>
            </a:r>
          </a:p>
          <a:p>
            <a:r>
              <a:rPr lang="en-CA" sz="12800" dirty="0">
                <a:solidFill>
                  <a:srgbClr val="FF0000"/>
                </a:solidFill>
              </a:rPr>
              <a:t>1967 </a:t>
            </a:r>
            <a:r>
              <a:rPr lang="en-CA" sz="12800" dirty="0" err="1">
                <a:solidFill>
                  <a:srgbClr val="FF0000"/>
                </a:solidFill>
              </a:rPr>
              <a:t>Parti</a:t>
            </a:r>
            <a:r>
              <a:rPr lang="en-CA" sz="12800" dirty="0">
                <a:solidFill>
                  <a:srgbClr val="FF0000"/>
                </a:solidFill>
              </a:rPr>
              <a:t> Québécois formed </a:t>
            </a:r>
            <a:r>
              <a:rPr lang="en-CA" sz="12800" dirty="0"/>
              <a:t>by René </a:t>
            </a:r>
            <a:r>
              <a:rPr lang="en-CA" sz="12800" dirty="0" err="1"/>
              <a:t>Lésvesque</a:t>
            </a:r>
            <a:r>
              <a:rPr lang="en-CA" sz="12800" dirty="0"/>
              <a:t>- believed that Québec and Canada would do better to “divorce”</a:t>
            </a:r>
          </a:p>
          <a:p>
            <a:endParaRPr lang="en-CA" dirty="0">
              <a:solidFill>
                <a:srgbClr val="FF0000"/>
              </a:solidFill>
            </a:endParaRPr>
          </a:p>
          <a:p>
            <a:pPr marL="0" indent="0">
              <a:buNone/>
            </a:pPr>
            <a:endParaRPr lang="en-CA" dirty="0">
              <a:solidFill>
                <a:srgbClr val="FF0000"/>
              </a:solidFill>
            </a:endParaRPr>
          </a:p>
          <a:p>
            <a:pPr marL="0" indent="0">
              <a:buNone/>
            </a:pPr>
            <a:br>
              <a:rPr lang="en-CA" dirty="0">
                <a:solidFill>
                  <a:srgbClr val="FF0000"/>
                </a:solidFill>
              </a:rPr>
            </a:br>
            <a:endParaRPr lang="en-CA" dirty="0">
              <a:solidFill>
                <a:srgbClr val="FF0000"/>
              </a:solidFill>
            </a:endParaRPr>
          </a:p>
        </p:txBody>
      </p:sp>
    </p:spTree>
    <p:extLst>
      <p:ext uri="{BB962C8B-B14F-4D97-AF65-F5344CB8AC3E}">
        <p14:creationId xmlns:p14="http://schemas.microsoft.com/office/powerpoint/2010/main" val="29041287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CA" dirty="0"/>
              <a:t>Back in 1963, Pearson was convinced that Canada would face a grave crisis unless French Canadians felt more at home in Canada.</a:t>
            </a:r>
          </a:p>
          <a:p>
            <a:endParaRPr lang="en-CA" dirty="0"/>
          </a:p>
          <a:p>
            <a:r>
              <a:rPr lang="en-CA" dirty="0">
                <a:solidFill>
                  <a:srgbClr val="FF0000"/>
                </a:solidFill>
              </a:rPr>
              <a:t>The Royal Commission on Bilingualism and Biculturalism</a:t>
            </a:r>
            <a:endParaRPr lang="en-US" dirty="0">
              <a:solidFill>
                <a:srgbClr val="FF0000"/>
              </a:solidFill>
            </a:endParaRPr>
          </a:p>
        </p:txBody>
      </p:sp>
    </p:spTree>
    <p:extLst>
      <p:ext uri="{BB962C8B-B14F-4D97-AF65-F5344CB8AC3E}">
        <p14:creationId xmlns:p14="http://schemas.microsoft.com/office/powerpoint/2010/main" val="11634151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a:t>The commission’s report called for Canada to become bilingual with French and English its two official languages.</a:t>
            </a:r>
          </a:p>
          <a:p>
            <a:r>
              <a:rPr lang="en-CA" dirty="0"/>
              <a:t>This was done by Pearson’s successor Trudeau with the </a:t>
            </a:r>
            <a:r>
              <a:rPr lang="en-CA" dirty="0">
                <a:solidFill>
                  <a:srgbClr val="FF0000"/>
                </a:solidFill>
              </a:rPr>
              <a:t>Official Languages Act:-French and English Canada’s official languages; </a:t>
            </a:r>
            <a:r>
              <a:rPr lang="en-CA" dirty="0"/>
              <a:t>all federal institutions must provide services in both languages.</a:t>
            </a:r>
            <a:endParaRPr lang="en-US" dirty="0"/>
          </a:p>
        </p:txBody>
      </p:sp>
    </p:spTree>
    <p:extLst>
      <p:ext uri="{BB962C8B-B14F-4D97-AF65-F5344CB8AC3E}">
        <p14:creationId xmlns:p14="http://schemas.microsoft.com/office/powerpoint/2010/main" val="14888915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Rising political action</a:t>
            </a:r>
            <a:endParaRPr lang="en-US" dirty="0"/>
          </a:p>
        </p:txBody>
      </p:sp>
      <p:sp>
        <p:nvSpPr>
          <p:cNvPr id="3" name="Content Placeholder 2"/>
          <p:cNvSpPr>
            <a:spLocks noGrp="1"/>
          </p:cNvSpPr>
          <p:nvPr>
            <p:ph idx="1"/>
          </p:nvPr>
        </p:nvSpPr>
        <p:spPr/>
        <p:txBody>
          <a:bodyPr>
            <a:normAutofit lnSpcReduction="10000"/>
          </a:bodyPr>
          <a:lstStyle/>
          <a:p>
            <a:r>
              <a:rPr lang="en-CA" dirty="0"/>
              <a:t>PM Trudeau disliked the idea of separatism and took a forceful stand against Québec nationalism.</a:t>
            </a:r>
          </a:p>
          <a:p>
            <a:r>
              <a:rPr lang="en-CA" dirty="0"/>
              <a:t>From 1963 to 1970 members of a Quebec Nationalist group, the FLQ (Front de </a:t>
            </a:r>
            <a:r>
              <a:rPr lang="en-CA" dirty="0" err="1"/>
              <a:t>libération</a:t>
            </a:r>
            <a:r>
              <a:rPr lang="en-CA" dirty="0"/>
              <a:t> du Québec) had detonated over 95 bombs.</a:t>
            </a:r>
          </a:p>
          <a:p>
            <a:r>
              <a:rPr lang="en-CA" dirty="0"/>
              <a:t>They also stole several tons of dynamite, and the organization was financed by  multiple bank robberies.</a:t>
            </a:r>
          </a:p>
        </p:txBody>
      </p:sp>
    </p:spTree>
    <p:extLst>
      <p:ext uri="{BB962C8B-B14F-4D97-AF65-F5344CB8AC3E}">
        <p14:creationId xmlns:p14="http://schemas.microsoft.com/office/powerpoint/2010/main" val="25615908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a:t>By 1970-23 members of the FLQ were in prison for various crimes including murder.</a:t>
            </a:r>
          </a:p>
          <a:p>
            <a:r>
              <a:rPr lang="en-CA" dirty="0"/>
              <a:t>There was also evidence that the FLQ was planning kidnapping of government officials and foreign dignitaries.</a:t>
            </a:r>
            <a:endParaRPr lang="en-US" dirty="0"/>
          </a:p>
          <a:p>
            <a:pPr marL="0" indent="0">
              <a:buNone/>
            </a:pPr>
            <a:endParaRPr lang="en-US" dirty="0"/>
          </a:p>
        </p:txBody>
      </p:sp>
    </p:spTree>
    <p:extLst>
      <p:ext uri="{BB962C8B-B14F-4D97-AF65-F5344CB8AC3E}">
        <p14:creationId xmlns:p14="http://schemas.microsoft.com/office/powerpoint/2010/main" val="41463919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#14 The October Crisis</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CA" dirty="0"/>
              <a:t>On Oct. 5. British Trade Commissioner </a:t>
            </a:r>
            <a:r>
              <a:rPr lang="en-CA" dirty="0">
                <a:solidFill>
                  <a:srgbClr val="FF0000"/>
                </a:solidFill>
              </a:rPr>
              <a:t>James Cross is kidnapped </a:t>
            </a:r>
            <a:r>
              <a:rPr lang="en-CA" dirty="0"/>
              <a:t>from his home by the FLQ.</a:t>
            </a:r>
          </a:p>
          <a:p>
            <a:r>
              <a:rPr lang="en-CA" dirty="0">
                <a:solidFill>
                  <a:srgbClr val="FF0000"/>
                </a:solidFill>
              </a:rPr>
              <a:t>FLQ demands a reading of their manifesto </a:t>
            </a:r>
            <a:r>
              <a:rPr lang="en-CA" dirty="0"/>
              <a:t>on the CBC, as well as </a:t>
            </a:r>
            <a:r>
              <a:rPr lang="en-CA" dirty="0">
                <a:solidFill>
                  <a:srgbClr val="FF0000"/>
                </a:solidFill>
              </a:rPr>
              <a:t>release of all the FLQ members serving prison sentences; </a:t>
            </a:r>
            <a:r>
              <a:rPr lang="en-CA" dirty="0"/>
              <a:t>“political prisoners”</a:t>
            </a:r>
          </a:p>
          <a:p>
            <a:r>
              <a:rPr lang="en-CA" dirty="0"/>
              <a:t>Premier </a:t>
            </a:r>
            <a:r>
              <a:rPr lang="en-CA" dirty="0">
                <a:solidFill>
                  <a:srgbClr val="FF0000"/>
                </a:solidFill>
              </a:rPr>
              <a:t>Bourassa</a:t>
            </a:r>
            <a:r>
              <a:rPr lang="en-CA" dirty="0"/>
              <a:t> agrees to most of the demands. The FLQ Manifesto is aired all over Quebec in both French and English, but Bourassa </a:t>
            </a:r>
            <a:r>
              <a:rPr lang="en-CA" dirty="0">
                <a:solidFill>
                  <a:srgbClr val="FF0000"/>
                </a:solidFill>
              </a:rPr>
              <a:t>refuses to release the prisoners</a:t>
            </a:r>
            <a:r>
              <a:rPr lang="en-CA" dirty="0"/>
              <a:t>.</a:t>
            </a:r>
            <a:endParaRPr lang="en-US" dirty="0"/>
          </a:p>
        </p:txBody>
      </p:sp>
    </p:spTree>
    <p:extLst>
      <p:ext uri="{BB962C8B-B14F-4D97-AF65-F5344CB8AC3E}">
        <p14:creationId xmlns:p14="http://schemas.microsoft.com/office/powerpoint/2010/main" val="117051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r>
              <a:rPr lang="en-CA" dirty="0">
                <a:solidFill>
                  <a:srgbClr val="FF0000"/>
                </a:solidFill>
              </a:rPr>
              <a:t>FLQ then kidnaps Québec Labour Minister Pierre </a:t>
            </a:r>
            <a:r>
              <a:rPr lang="en-CA" dirty="0" err="1">
                <a:solidFill>
                  <a:srgbClr val="FF0000"/>
                </a:solidFill>
              </a:rPr>
              <a:t>Laporte</a:t>
            </a:r>
            <a:r>
              <a:rPr lang="en-CA" dirty="0">
                <a:solidFill>
                  <a:srgbClr val="FF0000"/>
                </a:solidFill>
              </a:rPr>
              <a:t>.</a:t>
            </a:r>
          </a:p>
          <a:p>
            <a:pPr marL="0" indent="0">
              <a:buNone/>
            </a:pPr>
            <a:endParaRPr lang="en-CA" dirty="0"/>
          </a:p>
          <a:p>
            <a:r>
              <a:rPr lang="en-CA" dirty="0"/>
              <a:t>Alarmed by the deteriorating situation,  and at the urging of Montreal’s Mayor </a:t>
            </a:r>
            <a:r>
              <a:rPr lang="en-CA" dirty="0" err="1"/>
              <a:t>Drapeau</a:t>
            </a:r>
            <a:r>
              <a:rPr lang="en-CA" dirty="0"/>
              <a:t> and Premier Bourassa, PM Trudeau takes drastic measures.</a:t>
            </a:r>
            <a:endParaRPr lang="en-US" dirty="0"/>
          </a:p>
        </p:txBody>
      </p:sp>
    </p:spTree>
    <p:extLst>
      <p:ext uri="{BB962C8B-B14F-4D97-AF65-F5344CB8AC3E}">
        <p14:creationId xmlns:p14="http://schemas.microsoft.com/office/powerpoint/2010/main" val="52419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100" name="Picture 4">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542025" y="1601369"/>
            <a:ext cx="6059949"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5574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War Measures Act!</a:t>
            </a:r>
            <a:endParaRPr lang="en-US" dirty="0">
              <a:solidFill>
                <a:srgbClr val="FF0000"/>
              </a:solidFill>
            </a:endParaRPr>
          </a:p>
        </p:txBody>
      </p:sp>
      <p:sp>
        <p:nvSpPr>
          <p:cNvPr id="3" name="Content Placeholder 2"/>
          <p:cNvSpPr>
            <a:spLocks noGrp="1"/>
          </p:cNvSpPr>
          <p:nvPr>
            <p:ph idx="1"/>
          </p:nvPr>
        </p:nvSpPr>
        <p:spPr/>
        <p:txBody>
          <a:bodyPr>
            <a:normAutofit/>
          </a:bodyPr>
          <a:lstStyle/>
          <a:p>
            <a:pPr marL="0" indent="0" algn="ctr">
              <a:buNone/>
            </a:pPr>
            <a:endParaRPr lang="en-CA" dirty="0">
              <a:solidFill>
                <a:srgbClr val="FF0000"/>
              </a:solidFill>
            </a:endParaRPr>
          </a:p>
          <a:p>
            <a:pPr marL="0" indent="0" algn="ctr">
              <a:buNone/>
            </a:pPr>
            <a:endParaRPr lang="en-CA" dirty="0">
              <a:solidFill>
                <a:srgbClr val="FF0000"/>
              </a:solidFill>
            </a:endParaRPr>
          </a:p>
          <a:p>
            <a:r>
              <a:rPr lang="en-CA" dirty="0">
                <a:solidFill>
                  <a:srgbClr val="FF0000"/>
                </a:solidFill>
              </a:rPr>
              <a:t>Oct 16, 1970- Prime Minister Trudeau </a:t>
            </a:r>
          </a:p>
          <a:p>
            <a:pPr marL="0" indent="0">
              <a:buNone/>
            </a:pPr>
            <a:r>
              <a:rPr lang="en-CA" dirty="0">
                <a:solidFill>
                  <a:srgbClr val="FF0000"/>
                </a:solidFill>
              </a:rPr>
              <a:t>announces the imposition of the War Measures Act.</a:t>
            </a:r>
          </a:p>
          <a:p>
            <a:pPr marL="0" indent="0">
              <a:buNone/>
            </a:pPr>
            <a:endParaRPr lang="en-CA" dirty="0"/>
          </a:p>
        </p:txBody>
      </p:sp>
    </p:spTree>
    <p:extLst>
      <p:ext uri="{BB962C8B-B14F-4D97-AF65-F5344CB8AC3E}">
        <p14:creationId xmlns:p14="http://schemas.microsoft.com/office/powerpoint/2010/main" val="31763707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CA" dirty="0"/>
              <a:t>  </a:t>
            </a:r>
          </a:p>
          <a:p>
            <a:pPr marL="0" indent="0">
              <a:buNone/>
            </a:pPr>
            <a:endParaRPr lang="en-CA" dirty="0"/>
          </a:p>
          <a:p>
            <a:pPr marL="0" indent="0" algn="ctr">
              <a:buNone/>
            </a:pPr>
            <a:r>
              <a:rPr lang="en-CA" dirty="0"/>
              <a:t>   Why is this a big deal?</a:t>
            </a:r>
          </a:p>
        </p:txBody>
      </p:sp>
    </p:spTree>
    <p:extLst>
      <p:ext uri="{BB962C8B-B14F-4D97-AF65-F5344CB8AC3E}">
        <p14:creationId xmlns:p14="http://schemas.microsoft.com/office/powerpoint/2010/main" val="27950846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CA" dirty="0"/>
              <a:t>Many were shocked by Trudeau’s hardline approach.</a:t>
            </a:r>
          </a:p>
          <a:p>
            <a:r>
              <a:rPr lang="en-CA" dirty="0"/>
              <a:t>One day later, the body of </a:t>
            </a:r>
            <a:r>
              <a:rPr lang="en-CA" dirty="0">
                <a:solidFill>
                  <a:srgbClr val="FF0000"/>
                </a:solidFill>
              </a:rPr>
              <a:t>Pierre </a:t>
            </a:r>
            <a:r>
              <a:rPr lang="en-CA" dirty="0" err="1">
                <a:solidFill>
                  <a:srgbClr val="FF0000"/>
                </a:solidFill>
              </a:rPr>
              <a:t>Laporte</a:t>
            </a:r>
            <a:r>
              <a:rPr lang="en-CA" dirty="0">
                <a:solidFill>
                  <a:srgbClr val="FF0000"/>
                </a:solidFill>
              </a:rPr>
              <a:t> was found dead</a:t>
            </a:r>
            <a:r>
              <a:rPr lang="en-CA" dirty="0"/>
              <a:t> in the trunk of a car.</a:t>
            </a:r>
          </a:p>
          <a:p>
            <a:r>
              <a:rPr lang="en-CA" dirty="0"/>
              <a:t>Police located the remaining hostage, James Cross after being held for 60 days.</a:t>
            </a:r>
          </a:p>
          <a:p>
            <a:r>
              <a:rPr lang="en-CA" dirty="0"/>
              <a:t>His kidnappers negotiated safe passage to Cuba in exchange for his release.</a:t>
            </a:r>
          </a:p>
          <a:p>
            <a:r>
              <a:rPr lang="en-CA" dirty="0"/>
              <a:t>Of the 450 detained under the Act, most were released and few charged.</a:t>
            </a:r>
            <a:endParaRPr lang="en-US" dirty="0"/>
          </a:p>
        </p:txBody>
      </p:sp>
    </p:spTree>
    <p:extLst>
      <p:ext uri="{BB962C8B-B14F-4D97-AF65-F5344CB8AC3E}">
        <p14:creationId xmlns:p14="http://schemas.microsoft.com/office/powerpoint/2010/main" val="19201851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Bill 22</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CA" dirty="0"/>
              <a:t>Many in Quebec felt that the Official Languages Act had not gone far enough.</a:t>
            </a:r>
          </a:p>
          <a:p>
            <a:pPr marL="0" indent="0">
              <a:buNone/>
            </a:pPr>
            <a:endParaRPr lang="en-CA" dirty="0"/>
          </a:p>
          <a:p>
            <a:r>
              <a:rPr lang="en-CA" dirty="0"/>
              <a:t>Bill 22 was the </a:t>
            </a:r>
            <a:r>
              <a:rPr lang="en-CA" dirty="0">
                <a:solidFill>
                  <a:srgbClr val="FF0000"/>
                </a:solidFill>
              </a:rPr>
              <a:t>first provincial legislation passed in Quebec aimed at protecting the status of French; made French the SOLE official language in Québec.</a:t>
            </a:r>
          </a:p>
          <a:p>
            <a:r>
              <a:rPr lang="en-CA" dirty="0"/>
              <a:t>Many felt that Bourassa and his government had not gone far enough.</a:t>
            </a:r>
            <a:endParaRPr lang="en-US" dirty="0"/>
          </a:p>
        </p:txBody>
      </p:sp>
    </p:spTree>
    <p:extLst>
      <p:ext uri="{BB962C8B-B14F-4D97-AF65-F5344CB8AC3E}">
        <p14:creationId xmlns:p14="http://schemas.microsoft.com/office/powerpoint/2010/main" val="2231622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#15 The PQ in Power</a:t>
            </a:r>
            <a:endParaRPr lang="en-US" dirty="0"/>
          </a:p>
        </p:txBody>
      </p:sp>
      <p:sp>
        <p:nvSpPr>
          <p:cNvPr id="3" name="Content Placeholder 2"/>
          <p:cNvSpPr>
            <a:spLocks noGrp="1"/>
          </p:cNvSpPr>
          <p:nvPr>
            <p:ph idx="1"/>
          </p:nvPr>
        </p:nvSpPr>
        <p:spPr>
          <a:xfrm>
            <a:off x="304800" y="1600200"/>
            <a:ext cx="8229600" cy="4525963"/>
          </a:xfrm>
        </p:spPr>
        <p:txBody>
          <a:bodyPr>
            <a:normAutofit/>
          </a:bodyPr>
          <a:lstStyle/>
          <a:p>
            <a:r>
              <a:rPr lang="en-CA" dirty="0">
                <a:solidFill>
                  <a:srgbClr val="FF0000"/>
                </a:solidFill>
              </a:rPr>
              <a:t>In 1976 the </a:t>
            </a:r>
            <a:r>
              <a:rPr lang="en-CA" dirty="0" err="1">
                <a:solidFill>
                  <a:srgbClr val="FF0000"/>
                </a:solidFill>
              </a:rPr>
              <a:t>Parti</a:t>
            </a:r>
            <a:r>
              <a:rPr lang="en-CA" dirty="0">
                <a:solidFill>
                  <a:srgbClr val="FF0000"/>
                </a:solidFill>
              </a:rPr>
              <a:t> Québécois won the provincial election.</a:t>
            </a:r>
          </a:p>
          <a:p>
            <a:r>
              <a:rPr lang="en-CA" dirty="0"/>
              <a:t>Introduced Bill 101: called the Charter of the French language. Bill 101 strengthened the position of the French language in Quebec.</a:t>
            </a:r>
          </a:p>
          <a:p>
            <a:r>
              <a:rPr lang="en-CA" dirty="0"/>
              <a:t>Gov. employees: work in French.</a:t>
            </a:r>
          </a:p>
          <a:p>
            <a:r>
              <a:rPr lang="en-CA" dirty="0"/>
              <a:t>Commercial outdoor signs: only in French</a:t>
            </a:r>
          </a:p>
          <a:p>
            <a:r>
              <a:rPr lang="en-CA" dirty="0"/>
              <a:t>Children of immigrants: attend French schools</a:t>
            </a:r>
            <a:endParaRPr lang="en-US" dirty="0"/>
          </a:p>
        </p:txBody>
      </p:sp>
    </p:spTree>
    <p:extLst>
      <p:ext uri="{BB962C8B-B14F-4D97-AF65-F5344CB8AC3E}">
        <p14:creationId xmlns:p14="http://schemas.microsoft.com/office/powerpoint/2010/main" val="14147741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Exit Ticket.</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a:t>1. How did the role of women change from 1950-70?</a:t>
            </a:r>
          </a:p>
          <a:p>
            <a:pPr marL="0" indent="0">
              <a:buNone/>
            </a:pPr>
            <a:r>
              <a:rPr lang="en-CA" dirty="0"/>
              <a:t>2. What was the name of the “paper” that proposed to make changes to the lives of Aboriginals? What was their response called?</a:t>
            </a:r>
          </a:p>
          <a:p>
            <a:pPr marL="0" indent="0">
              <a:buNone/>
            </a:pPr>
            <a:r>
              <a:rPr lang="en-CA" dirty="0"/>
              <a:t>3. In what ways did Canada’s immigration policy change?</a:t>
            </a:r>
          </a:p>
          <a:p>
            <a:pPr marL="0" indent="0">
              <a:buNone/>
            </a:pPr>
            <a:r>
              <a:rPr lang="en-CA" dirty="0"/>
              <a:t>4. What year was the new Canadian flag introduced?</a:t>
            </a:r>
          </a:p>
          <a:p>
            <a:pPr marL="0" indent="0">
              <a:buNone/>
            </a:pPr>
            <a:r>
              <a:rPr lang="en-CA" dirty="0"/>
              <a:t>5. Summarize the October Crisis.</a:t>
            </a:r>
          </a:p>
        </p:txBody>
      </p:sp>
    </p:spTree>
    <p:extLst>
      <p:ext uri="{BB962C8B-B14F-4D97-AF65-F5344CB8AC3E}">
        <p14:creationId xmlns:p14="http://schemas.microsoft.com/office/powerpoint/2010/main" val="16518814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PERSISTENCEDATA" val="MMPROD_UIPERSISTENCEDATA"/>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Rjg0ODgiLz4NCgkJPHVpY29sb3IgbmFtZT0iZ2xvdyIgdmFsdWU9IjB4NjA5Nzcz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PHVpc2hvdyBuYW1lPSJwcmVzZW50ZXJwaG90byIgdmFsdWU9InRydWUiLz48dWlzaG93IG5hbWU9InByZXNlbnRlcm5hbWUiIHZhbHVlPSJ0cnVlIi8+PHVpc2hvdyBuYW1lPSJwcmVzZW50ZXJ0aXRsZSIgdmFsdWU9InRydWUiLz48dWlzaG93IG5hbWU9InByZXNlbnRlcmVtYWlsIiB2YWx1ZT0idHJ1ZSIvPjx1aXNob3cgbmFtZT0icHJlc2VudGVyYmlvIiB2YWx1ZT0idHJ1ZSIvPjx1aXNob3cgbmFtZT0iY29tcGFueWxvZ28iIHZhbHVlPSJ0cnVlIi8+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DQoNCk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g0KDQp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dWl0ZXh0IG5hbWU9IkNPVVJTRV9TVEFUVVMiIHZhbHVlPSJTdGF0dXQgZHUgbW9kdWxlIi8+DQoJCTx1aXRleHQgbmFtZT0iUEFTU0VEX1NUUklORyIgdmFsdWU9IlLDqXVzc2kiLz4NCgkJPHVpdGV4dCBuYW1lPSJGQUlMRURfU1RSSU5HIiB2YWx1ZT0iRWNob3XDqS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DQoNCl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44K544Op44Kk44OJIDogJW4iLz4NCgkJPCEtLSBzdWJzdGl0dXRpb246ICVuID09IHNsaWRlIG51bWJlciAtLT4NCgkJPCEtLSBzdWJzdGl0dXRpb246ICV0ID09IHRvdGFsIHNsaWRlIGNvdW50IC0tPg0KCQk8dWl0ZXh0IG5hbWU9IlNDUlVCQkFSU1RBVFVTX1NMSURFSU5GTyIgdmFsdWU9IuOCueODqeOCpOODiSA6ICVuIC8gJXQgfCAiLz4NCgkJPHVpdGV4dCBuYW1lPSJTQ1JVQkJBUlNUQVRVU19TVE9QUEVEIiB2YWx1ZT0i5YGc5q2iIi8+DQoJCTx1aXRleHQgbmFtZT0iU0NSVUJCQVJTVEFUVVNfUExBWUlORyIgdmFsdWU9IuWGjeeUn+S4rSIvPg0KCQk8dWl0ZXh0IG5hbWU9IlNDUlVCQkFSU1RBVFVTX05PQVVESU8iIHZhbHVlPSLpn7Plo7DjgarjgZciLz4NCgkJPHVpdGV4dCBuYW1lPSJTQ1JVQkJBUlNUQVRVU19WSURQTEFZSU5HIiB2YWx1ZT0i44OT44OH44Kq5YaN55Sf5Lit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1FVSVoiIHZhbHVlPSLjgq/jgqTjgroiLz4NCgkJPHVpdGV4dCBuYW1lPSJUQUJfT1VUTElORSIgdmFsdWU9IuOCouOCpuODiOODqeOCpOODsyIvPg0KCQk8dWl0ZXh0IG5hbWU9IlRBQl9USFVNQiIgdmFsdWU9IuOCteODoOODjeODvOODqyIvPg0KCQk8dWl0ZXh0IG5hbWU9IlRBQl9OT1RFUyIgdmFsdWU9IuODjuODvOODiCIvPg0KCQk8dWl0ZXh0IG5hbWU9IlRBQl9TRUFSQ0giIHZhbHVlPSLmpJzntKIiLz4NCgkJPHVpdGV4dCBuYW1lPSJTTElERV9IRUFESU5HIiB2YWx1ZT0i44K544Op44Kk44OJ44K/44Kk44OI44OrIi8+DQoJCTx1aXRleHQgbmFtZT0iRFVSQVRJT05fSEVBRElORyIgdmFsdWU9IumVt+OBlSIvPg0KCQk8dWl0ZXh0IG5hbWU9IlNFQVJDSF9IRUFESU5HIiB2YWx1ZT0i5qSc57Si44GZ44KL44OG44Kt44K544OIIDogIi8+DQoJCTx1aXRleHQgbmFtZT0iVEhVTUJfSEVBRElORyIgdmFsdWU9IuOCueODqeOCpOODiSIvPg0KCQk8dWl0ZXh0IG5hbWU9IlRIVU1CX0lORk8iIHZhbHVlPSLjgrnjg6njgqTjg4njgr/jgqTjg4jjg6sgLyDplbfjgZUiLz4NCgkJPHVpdGV4dCBuYW1lPSJBVFRBQ0hOQU1FX0hFQURJTkciIHZhbHVlPSLjg5XjgqHjgqTjg6vlkI0iLz4NCgkJPHVpdGV4dCBuYW1lPSJBVFRBQ0hTSVpFX0hFQURJTkciIHZhbHVlPSLjgrXjgqTjgroiLz4NCgkJPHVpdGV4dCBuYW1lPSJTTElERV9OT1RFUyIgdmFsdWU9IuOCueODqeOCpOODieODjuODvOODiCIvPg0KCQk8dWl0ZXh0IG5hbWU9IkNPVVJTRV9TVEFUVVMiIHZhbHVlPSLjg6Ljgrjjg6Xjg7zjg6vjgrnjg4bjg7zjgr/jgrkiLz4NCgkJPHVpdGV4dCBuYW1lPSJQQVNTRURfU1RSSU5HIiB2YWx1ZT0i5ZCI5qC8Ii8+DQoJCTx1aXRleHQgbmFtZT0iRkFJTEVEX1NUUklORyIgdmFsdWU9IuS4jeWQiOagvCIvPg0KCQk8IS0tcXVpeiBwb2QgYW5kIG1lc3NhZ2UgYm94IHRleHRzLS0+DQoJCTx1aXRleHQgbmFtZT0iUVVJWlBPRF9RVUlaX0FUVEVNUFQiIHZhbHVlPSLjgq/jgqTjgrroqabooYzlm57mlbAgOiAiLz4NCgkJPHVpdGV4dCBuYW1lPSJRVUlaUE9EX1FVSVpfQVRURU1QVF9WQUxVRSIgdmFsdWU9IiVuIC8gJXQiLz4NCgkJPHVpdGV4dCBuYW1lPSJRVUlaUE9EX1FVSVpfU0NPUkUiIHZhbHVlPSLjgrnjgrPjgqIgOiAiLz4NCgkJPHVpdGV4dCBuYW1lPSJRVUlaUE9EX1FVSVpfUEFTU1NDT1JFIiB2YWx1ZT0i5ZCI5qC854K5IDoiLz4NCgkJPHVpdGV4dCBuYW1lPSJRVUlaUE9EX1FVSVpfTUFYU0NPUkUiIHZhbHVlPSLmnIDpq5jlvpfngrkgOiAiLz4NCgkJPHVpdGV4dCBuYW1lPSJRVUlaUE9EX1FVRVNBVE1QVF9TVFIiIHZhbHVlPSLoqabooYzlm57mlbAgOiAlbiAvICV0Ii8+DQoJCTx1aXRleHQgbmFtZT0iUVVJWlBPRF9RVUVTVFlQRV9TVFIiIHZhbHVlPSLjgr/jgqTjg5cgOiAlcyIvPg0KCQk8dWl0ZXh0IG5hbWU9IlFVSVpQT0RfUVVFU1RZUEVfR1JEIiB2YWx1ZT0i6KmV5L6hIi8+DQoJCTx1aXRleHQgbmFtZT0iUVVJWlBPRF9RVUVTVFlQRV9TVlkiIHZhbHVlPSLjgqLjg7PjgrHjg7zjg4giLz4NCgkJPHVpdGV4dCBuYW1lPSJRVUlaUE9EX1FVSVpBVE1QVF9JTkYiIHZhbHVlPSLnhKHliLbpmZAiLz4NCgkJPHVpdGV4dCBuYW1lPSJRVUlaUE9EX1FVRVNBVE1QVF9JTkYiIHZhbHVlPSLnhKHliLbpmZAiLz4NCgkJPHVpdGV4dCBuYW1lPSJXQVJOSU5HTVNHX1lFU1NUUklORyIgdmFsdWU9IuOBr+OBhCIvPg0KCQk8dWl0ZXh0IG5hbWU9IldBUk5JTkdNU0dfTk9TVFJJTkciIHZhbHVlPSLjgYTjgYTjgYgiLz4NCgkJPHVpdGV4dCBuYW1lPSJXQVJOSU5HTVNHX1RJVExFU1RSSU5HIiB2YWx1ZT0i44Kv44Kk44K644Gu44OK44OT44Ky44O844K344On44Oz44Gr6Zai44GZ44KL6K2m5ZGKIi8+DQoJCTx1aXRleHQgbmFtZT0iV0FSTklOR01TR19NU0dTVFJJTkciIHZhbHVlPSLjgZPjga7jgq/jgqTjgrrjgavjga/jgIHjgb7jgaDop6PnrZTjgZfjgabjgYTjgarjgYTos6rllY/jgYzjgYLjgorjgb7jgZnjgIINCg0KIOOCr+OCpOOCuuOCkue1guS6huOBmeOCi+OBq+OBr+OAgeOAjOOBr+OBhOOAjeOCkuOCr+ODquODg+OCr+OBl+OBvuOBmeOAguOCr+OCpOOCuuOCkue2muihjOOBmeOCi+OBq+OBr+OAgeOAjOOBhOOBhOOBiOOAjeOCkuOCr+ODquODg+OCr+OBl+OBvuOBmeOAgiIvPg0KCQk8dWl0ZXh0IG5hbWU9IklORk9STUFUSU9OX0gyNjRfRkxBU0hQTEFZRVIiIHZhbHVlPSLjgYrkvb/jgYTjga7jgrPjg7Pjg5Tjg6Xjg7zjgr/jgavnj77lnKjjgqTjg7Pjgrnjg4jjg7zjg6vjgZXjgozjgabjgYTjgosgRmxhc2ggUGxheWVyIOOBruODkOODvOOCuOODp+ODs+OBr+OAgeOBk+OBruODk+ODh+OCquOCkuOCteODneODvOODiOOBl+OBpuOBhOOBvuOBm+OCk+OAguacgOaWsOOBriBGbGFzaCBQbGF5ZXIg44KS44OA44Km44Oz44Ot44O844OJ44GZ44KL44Gr44Gv44CB44OT44OH44Kq6aCY5Z+f44KS44Kv44Oq44OD44Kv44GX44Gm44GP44Gg44GV44GE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OCteOCpOODieODkOODvOOCkuWPguWKoOiAheOBq+imi+OBm+OCiyIvPg0KCQk8dWl0ZXh0IG5hbWU9Ik1VVEUiIHZhbHVlPSLjg5/jg6Xjg7zjg4giLz4NCgkJPHVpdGV4dCBuYW1lPSJET0NXUkFQX1RJVExFIiB2YWx1ZT0iUHJlc2VudGVyIOa3u+S7mOODleOCoeOCpOODqyIvPg0KCQk8dWl0ZXh0IG5hbWU9IkRPQ1dSQVBfTVNHIiB2YWx1ZT0i44Oe44Kk44Kz44Oz44OU44Ol44O844K/44Gr5L+d5a2YIi8+DQoJCTx1aXRleHQgbmFtZT0iRE9DV1JBUF9QUk9NUFQiIHZhbHVlPSLjgq/jg6rjg4Pjgq/jgZfjgabjg4Djgqbjg7Pjg63jg7zjg4kiLz4NCgk8L2xhbmd1YWdlPg0KCTxsYW5ndWFnZSBpZD0ia28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S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S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DQoJCTx1aXRleHQgbmFtZT0iUEFTU0VEX1NUUklORyIgdmFsdWU9Iu2VqeqyqSIvPg0KCQk8dWl0ZXh0IG5hbWU9IkZBSUxFRF9TVFJJTkciIHZhbHVlPSLrtojtlanqsqk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DQoNCu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dWl0ZXh0IG5hbWU9IkNPVVJTRV9TVEFUVVMiIHZhbHVlPSJFc3RhZG8gZGUgbW9kdWxvIi8+DQoJCTx1aXRleHQgbmFtZT0iUEFTU0VEX1NUUklORyIgdmFsdWU9IkFwcm9iYWRvIi8+DQoJCTx1aXRleHQgbmFtZT0iRkFJTEVEX1NUUklORyIgdmFsdWU9IlN1c3BlbnNv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g0KDQp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U2lsZW5jaWFyIi8+DQoJCTx1aXRleHQgbmFtZT0iRE9DV1JBUF9USVRMRSIgdmFsdWU9IkFyY2hpdm8gYWRqdW50byBkZSBQcmVzZW50ZXIiLz4NCgkJPHVpdGV4dCBuYW1lPSJET0NXUkFQX01TRyIgdmFsdWU9Ikd1YXJkYXIgZW4gTWkgUEMiLz4NCgkJPHVpdGV4dCBuYW1lPSJET0NXUkFQX1BST01QVCIgdmFsdWU9IkhhZ2EgY2xpYyBlbiBEZXNjYXJnYXIiLz4NCgk8L2xhbmd1YWdlPg0KCTxsYW5ndWFnZSBpZD0icH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x1aXRleHQgbmFtZT0iQ09VUlNFX1NUQVRVUyIgdmFsdWU9IlN0YXR1cyBkbyBtw7NkdWxvIi8+DQoJCTx1aXRleHQgbmFtZT0iUEFTU0VEX1NUUklORyIgdmFsdWU9IkFwcm92YWRvIi8+DQoJCTx1aXRleHQgbmFtZT0iRkFJTEVEX1NUUklORyIgdmFsdWU9IlJlcHJvdmFkby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DQoNCk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g0KDQp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NCg0K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DQoNCu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PEsW5hdiBEZW5lbWVzaToiLz4NCgkJPHVpdGV4dCBuYW1lPSJRVUlaUE9EX1FVSVpfQVRURU1QVF9WQUxVRSIgdmFsdWU9IiVuLyV0Ii8+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DQoJCTx1aXRleHQgbmFtZT0iUVVJWlBPRF9RVUVTVFlQRV9HUkQiIHZhbHVlPSJCYXNhbWFrbMSxIi8+DQoJCTx1aXRleHQgbmFtZT0iUVVJWlBPRF9RVUVTVFlQRV9TVlkiIHZhbHVlPSJBbmtldCIvPg0KCQk8dWl0ZXh0IG5hbWU9IlFVSVpQT0RfUVVJWkFUTVBUX0lORiIgdmFsdWU9IlPEsW7EsXJzxLF6Ii8+DQoJCTx1aXRleHQgbmFtZT0iUVVJWlBPRF9RVUVTQVRNUFRfSU5GIiB2YWx1ZT0iU8SxbsSxcnPEsXoiLz4NCgkJPHVpdGV4dCBuYW1lPSJXQVJOSU5HTVNHX1lFU1NUUklORyIgdmFsdWU9IkV2ZXQiLz4NCgkJPHVpdGV4dCBuYW1lPSJXQVJOSU5HTVNHX05PU1RSSU5HIiB2YWx1ZT0iSGF5xLFyIi8+DQoJCTx1aXRleHQgbmFtZT0iV0FSTklOR01TR19USVRMRVNUUklORyIgdmFsdWU9IlPEsW5hdiBHZXppbm1lIFV5YXLEsXPEsSIvPg0KCQk8dWl0ZXh0IG5hbWU9IldBUk5JTkdNU0dfTVNHU1RSSU5HIiB2YWx1ZT0iQnUgU8SxbmF2ZGEgZGVuZW5tZW1pxZ8gc29ydWxhciB2YXIuDQoNCk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DQoJCTx1aXRleHQgbmFtZT0iRE9DV1JBUF9QUk9NUFQiIHZhbHVlPSLEsG5kaXJtZWsgacOnaW4gVMSxa2xhdMSxbi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QodC70LDQudC0ICVu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iAg"/>
  <p:tag name="MMPROD_UIDATA" val="&lt;database version=&quot;10.0&quot;&gt;&lt;object type=&quot;1&quot; unique_id=&quot;10001&quot;&gt;&lt;property id=&quot;20141&quot; value=&quot;PostWar 2017&quot;/&gt;&lt;object type=&quot;2&quot; unique_id=&quot;10002&quot;&gt;&lt;object type=&quot;3&quot; unique_id=&quot;10003&quot;&gt;&lt;property id=&quot;20148&quot; value=&quot;5&quot;/&gt;&lt;property id=&quot;20300&quot; value=&quot;Slide 1 - &amp;quot;Unit 5 Canada In the Post-War World &amp;quot;&quot;/&gt;&lt;property id=&quot;20307&quot; value=&quot;256&quot;/&gt;&lt;property id=&quot;20309&quot; value=&quot;-1&quot;/&gt;&lt;/object&gt;&lt;object type=&quot;3&quot; unique_id=&quot;10004&quot;&gt;&lt;property id=&quot;20148&quot; value=&quot;5&quot;/&gt;&lt;property id=&quot;20300&quot; value=&quot;Slide 3 - &amp;quot;Imagine this&amp;quot;&quot;/&gt;&lt;property id=&quot;20307&quot; value=&quot;313&quot;/&gt;&lt;property id=&quot;20309&quot; value=&quot;-1&quot;/&gt;&lt;/object&gt;&lt;object type=&quot;3&quot; unique_id=&quot;10005&quot;&gt;&lt;property id=&quot;20148&quot; value=&quot;5&quot;/&gt;&lt;property id=&quot;20300&quot; value=&quot;Slide 4&quot;/&gt;&lt;property id=&quot;20307&quot; value=&quot;314&quot;/&gt;&lt;property id=&quot;20309&quot; value=&quot;-1&quot;/&gt;&lt;/object&gt;&lt;object type=&quot;3&quot; unique_id=&quot;10006&quot;&gt;&lt;property id=&quot;20148&quot; value=&quot;5&quot;/&gt;&lt;property id=&quot;20300&quot; value=&quot;Slide 5&quot;/&gt;&lt;property id=&quot;20307&quot; value=&quot;315&quot;/&gt;&lt;property id=&quot;20309&quot; value=&quot;-1&quot;/&gt;&lt;/object&gt;&lt;object type=&quot;3&quot; unique_id=&quot;10007&quot;&gt;&lt;property id=&quot;20148&quot; value=&quot;5&quot;/&gt;&lt;property id=&quot;20300&quot; value=&quot;Slide 6&quot;/&gt;&lt;property id=&quot;20307&quot; value=&quot;304&quot;/&gt;&lt;property id=&quot;20309&quot; value=&quot;-1&quot;/&gt;&lt;/object&gt;&lt;object type=&quot;3&quot; unique_id=&quot;10010&quot;&gt;&lt;property id=&quot;20148&quot; value=&quot;5&quot;/&gt;&lt;property id=&quot;20300&quot; value=&quot;Slide 9&quot;/&gt;&lt;property id=&quot;20307&quot; value=&quot;257&quot;/&gt;&lt;property id=&quot;20309&quot; value=&quot;-1&quot;/&gt;&lt;/object&gt;&lt;object type=&quot;3&quot; unique_id=&quot;10011&quot;&gt;&lt;property id=&quot;20148&quot; value=&quot;5&quot;/&gt;&lt;property id=&quot;20300&quot; value=&quot;Slide 11 - &amp;quot;The Burbs!&amp;quot;&quot;/&gt;&lt;property id=&quot;20307&quot; value=&quot;259&quot;/&gt;&lt;property id=&quot;20309&quot; value=&quot;-1&quot;/&gt;&lt;/object&gt;&lt;object type=&quot;3&quot; unique_id=&quot;10012&quot;&gt;&lt;property id=&quot;20148&quot; value=&quot;5&quot;/&gt;&lt;property id=&quot;20300&quot; value=&quot;Slide 12&quot;/&gt;&lt;property id=&quot;20307&quot; value=&quot;329&quot;/&gt;&lt;property id=&quot;20309&quot; value=&quot;-1&quot;/&gt;&lt;/object&gt;&lt;object type=&quot;3&quot; unique_id=&quot;10013&quot;&gt;&lt;property id=&quot;20148&quot; value=&quot;5&quot;/&gt;&lt;property id=&quot;20300&quot; value=&quot;Slide 13&quot;/&gt;&lt;property id=&quot;20307&quot; value=&quot;260&quot;/&gt;&lt;property id=&quot;20309&quot; value=&quot;-1&quot;/&gt;&lt;/object&gt;&lt;object type=&quot;3&quot; unique_id=&quot;10015&quot;&gt;&lt;property id=&quot;20148&quot; value=&quot;5&quot;/&gt;&lt;property id=&quot;20300&quot; value=&quot;Slide 16 - &amp;quot;The Birth of Teen Culture&amp;quot;&quot;/&gt;&lt;property id=&quot;20307&quot; value=&quot;265&quot;/&gt;&lt;property id=&quot;20309&quot; value=&quot;-1&quot;/&gt;&lt;/object&gt;&lt;object type=&quot;3&quot; unique_id=&quot;10016&quot;&gt;&lt;property id=&quot;20148&quot; value=&quot;5&quot;/&gt;&lt;property id=&quot;20300&quot; value=&quot;Slide 17&quot;/&gt;&lt;property id=&quot;20307&quot; value=&quot;305&quot;/&gt;&lt;property id=&quot;20309&quot; value=&quot;-1&quot;/&gt;&lt;/object&gt;&lt;object type=&quot;3&quot; unique_id=&quot;10017&quot;&gt;&lt;property id=&quot;20148&quot; value=&quot;5&quot;/&gt;&lt;property id=&quot;20300&quot; value=&quot;Slide 18&quot;/&gt;&lt;property id=&quot;20307&quot; value=&quot;316&quot;/&gt;&lt;property id=&quot;20309&quot; value=&quot;-1&quot;/&gt;&lt;/object&gt;&lt;object type=&quot;3&quot; unique_id=&quot;10018&quot;&gt;&lt;property id=&quot;20148&quot; value=&quot;5&quot;/&gt;&lt;property id=&quot;20300&quot; value=&quot;Slide 19&quot;/&gt;&lt;property id=&quot;20307&quot; value=&quot;317&quot;/&gt;&lt;property id=&quot;20309&quot; value=&quot;-1&quot;/&gt;&lt;/object&gt;&lt;object type=&quot;3&quot; unique_id=&quot;10019&quot;&gt;&lt;property id=&quot;20148&quot; value=&quot;5&quot;/&gt;&lt;property id=&quot;20300&quot; value=&quot;Slide 20&quot;/&gt;&lt;property id=&quot;20307&quot; value=&quot;267&quot;/&gt;&lt;property id=&quot;20309&quot; value=&quot;-1&quot;/&gt;&lt;/object&gt;&lt;object type=&quot;3&quot; unique_id=&quot;10020&quot;&gt;&lt;property id=&quot;20148&quot; value=&quot;5&quot;/&gt;&lt;property id=&quot;20300&quot; value=&quot;Slide 21&quot;/&gt;&lt;property id=&quot;20307&quot; value=&quot;268&quot;/&gt;&lt;property id=&quot;20309&quot; value=&quot;-1&quot;/&gt;&lt;/object&gt;&lt;object type=&quot;3&quot; unique_id=&quot;10021&quot;&gt;&lt;property id=&quot;20148&quot; value=&quot;5&quot;/&gt;&lt;property id=&quot;20300&quot; value=&quot;Slide 22 - &amp;quot;Elvis!&amp;quot;&quot;/&gt;&lt;property id=&quot;20307&quot; value=&quot;298&quot;/&gt;&lt;property id=&quot;20309&quot; value=&quot;-1&quot;/&gt;&lt;/object&gt;&lt;object type=&quot;3&quot; unique_id=&quot;10023&quot;&gt;&lt;property id=&quot;20148&quot; value=&quot;5&quot;/&gt;&lt;property id=&quot;20300&quot; value=&quot;Slide 23&quot;/&gt;&lt;property id=&quot;20307&quot; value=&quot;310&quot;/&gt;&lt;property id=&quot;20309&quot; value=&quot;-1&quot;/&gt;&lt;/object&gt;&lt;object type=&quot;3&quot; unique_id=&quot;10024&quot;&gt;&lt;property id=&quot;20148&quot; value=&quot;5&quot;/&gt;&lt;property id=&quot;20300&quot; value=&quot;Slide 24 - &amp;quot;TV and consumer society&amp;quot;&quot;/&gt;&lt;property id=&quot;20307&quot; value=&quot;270&quot;/&gt;&lt;property id=&quot;20309&quot; value=&quot;-1&quot;/&gt;&lt;/object&gt;&lt;object type=&quot;3&quot; unique_id=&quot;10025&quot;&gt;&lt;property id=&quot;20148&quot; value=&quot;5&quot;/&gt;&lt;property id=&quot;20300&quot; value=&quot;Slide 25 - &amp;quot;American Programming!&amp;quot;&quot;/&gt;&lt;property id=&quot;20307&quot; value=&quot;271&quot;/&gt;&lt;property id=&quot;20309&quot; value=&quot;-1&quot;/&gt;&lt;/object&gt;&lt;object type=&quot;3&quot; unique_id=&quot;10026&quot;&gt;&lt;property id=&quot;20148&quot; value=&quot;5&quot;/&gt;&lt;property id=&quot;20300&quot; value=&quot;Slide 26 - &amp;quot;    Howdy Doody&amp;quot;&quot;/&gt;&lt;property id=&quot;20307&quot; value=&quot;308&quot;/&gt;&lt;property id=&quot;20309&quot; value=&quot;-1&quot;/&gt;&lt;/object&gt;&lt;object type=&quot;3&quot; unique_id=&quot;10027&quot;&gt;&lt;property id=&quot;20148&quot; value=&quot;5&quot;/&gt;&lt;property id=&quot;20300&quot; value=&quot;Slide 27 - &amp;quot;Ed Sullivan Show&amp;quot;&quot;/&gt;&lt;property id=&quot;20307&quot; value=&quot;309&quot;/&gt;&lt;property id=&quot;20309&quot; value=&quot;-1&quot;/&gt;&lt;/object&gt;&lt;object type=&quot;3&quot; unique_id=&quot;10028&quot;&gt;&lt;property id=&quot;20148&quot; value=&quot;5&quot;/&gt;&lt;property id=&quot;20300&quot; value=&quot;Slide 28 - &amp;quot;Ozzie and Harriet&amp;quot;&quot;/&gt;&lt;property id=&quot;20307&quot; value=&quot;311&quot;/&gt;&lt;property id=&quot;20309&quot; value=&quot;-1&quot;/&gt;&lt;/object&gt;&lt;object type=&quot;3&quot; unique_id=&quot;10029&quot;&gt;&lt;property id=&quot;20148&quot; value=&quot;5&quot;/&gt;&lt;property id=&quot;20300&quot; value=&quot;Slide 29 - &amp;quot;And now a word from our sponsors.&amp;quot;&quot;/&gt;&lt;property id=&quot;20307&quot; value=&quot;272&quot;/&gt;&lt;property id=&quot;20309&quot; value=&quot;-1&quot;/&gt;&lt;/object&gt;&lt;object type=&quot;3&quot; unique_id=&quot;10030&quot;&gt;&lt;property id=&quot;20148&quot; value=&quot;5&quot;/&gt;&lt;property id=&quot;20300&quot; value=&quot;Slide 30 - &amp;quot;TV=Values!?!&amp;quot;&quot;/&gt;&lt;property id=&quot;20307&quot; value=&quot;273&quot;/&gt;&lt;property id=&quot;20309&quot; value=&quot;-1&quot;/&gt;&lt;/object&gt;&lt;object type=&quot;3&quot; unique_id=&quot;10031&quot;&gt;&lt;property id=&quot;20148&quot; value=&quot;5&quot;/&gt;&lt;property id=&quot;20300&quot; value=&quot;Slide 35&quot;/&gt;&lt;property id=&quot;20307&quot; value=&quot;275&quot;/&gt;&lt;property id=&quot;20309&quot; value=&quot;-1&quot;/&gt;&lt;/object&gt;&lt;object type=&quot;3&quot; unique_id=&quot;10032&quot;&gt;&lt;property id=&quot;20148&quot; value=&quot;5&quot;/&gt;&lt;property id=&quot;20300&quot; value=&quot;Slide 36 - &amp;quot;The Massey Commission&amp;quot;&quot;/&gt;&lt;property id=&quot;20307&quot; value=&quot;276&quot;/&gt;&lt;property id=&quot;20309&quot; value=&quot;-1&quot;/&gt;&lt;/object&gt;&lt;object type=&quot;3&quot; unique_id=&quot;10033&quot;&gt;&lt;property id=&quot;20148&quot; value=&quot;5&quot;/&gt;&lt;property id=&quot;20300&quot; value=&quot;Slide 37 - &amp;quot;Recommendations….&amp;quot;&quot;/&gt;&lt;property id=&quot;20307&quot; value=&quot;277&quot;/&gt;&lt;property id=&quot;20309&quot; value=&quot;-1&quot;/&gt;&lt;/object&gt;&lt;object type=&quot;3&quot; unique_id=&quot;10034&quot;&gt;&lt;property id=&quot;20148&quot; value=&quot;5&quot;/&gt;&lt;property id=&quot;20300&quot; value=&quot;Slide 38 - &amp;quot;Further recommendations…&amp;quot;&quot;/&gt;&lt;property id=&quot;20307&quot; value=&quot;278&quot;/&gt;&lt;property id=&quot;20309&quot; value=&quot;-1&quot;/&gt;&lt;/object&gt;&lt;object type=&quot;3&quot; unique_id=&quot;10035&quot;&gt;&lt;property id=&quot;20148&quot; value=&quot;5&quot;/&gt;&lt;property id=&quot;20300&quot; value=&quot;Slide 39 - &amp;quot;The C.R.T.C&amp;quot;&quot;/&gt;&lt;property id=&quot;20307&quot; value=&quot;279&quot;/&gt;&lt;property id=&quot;20309&quot; value=&quot;-1&quot;/&gt;&lt;/object&gt;&lt;object type=&quot;3&quot; unique_id=&quot;10036&quot;&gt;&lt;property id=&quot;20148&quot; value=&quot;5&quot;/&gt;&lt;property id=&quot;20300&quot; value=&quot;Slide 40 - &amp;quot;#5 Immigration &amp;quot;&quot;/&gt;&lt;property id=&quot;20307&quot; value=&quot;339&quot;/&gt;&lt;property id=&quot;20309&quot; value=&quot;-1&quot;/&gt;&lt;/object&gt;&lt;object type=&quot;3&quot; unique_id=&quot;10038&quot;&gt;&lt;property id=&quot;20148&quot; value=&quot;5&quot;/&gt;&lt;property id=&quot;20300&quot; value=&quot;Slide 41 - &amp;quot;Post-War Immigration&amp;quot;&quot;/&gt;&lt;property id=&quot;20307&quot; value=&quot;280&quot;/&gt;&lt;property id=&quot;20309&quot; value=&quot;-1&quot;/&gt;&lt;/object&gt;&lt;object type=&quot;3&quot; unique_id=&quot;10039&quot;&gt;&lt;property id=&quot;20148&quot; value=&quot;5&quot;/&gt;&lt;property id=&quot;20300&quot; value=&quot;Slide 42 - &amp;quot;More on immigration&amp;quot;&quot;/&gt;&lt;property id=&quot;20307&quot; value=&quot;281&quot;/&gt;&lt;property id=&quot;20309&quot; value=&quot;-1&quot;/&gt;&lt;/object&gt;&lt;object type=&quot;3&quot; unique_id=&quot;10043&quot;&gt;&lt;property id=&quot;20148&quot; value=&quot;5&quot;/&gt;&lt;property id=&quot;20300&quot; value=&quot;Slide 45 - &amp;quot;Women in the 1950s &amp;quot;&quot;/&gt;&lt;property id=&quot;20307&quot; value=&quot;262&quot;/&gt;&lt;property id=&quot;20309&quot; value=&quot;-1&quot;/&gt;&lt;/object&gt;&lt;object type=&quot;3&quot; unique_id=&quot;10044&quot;&gt;&lt;property id=&quot;20148&quot; value=&quot;5&quot;/&gt;&lt;property id=&quot;20300&quot; value=&quot;Slide 46 - &amp;quot;      June Cleaver&amp;quot;&quot;/&gt;&lt;property id=&quot;20307&quot; value=&quot;261&quot;/&gt;&lt;property id=&quot;20309&quot; value=&quot;-1&quot;/&gt;&lt;/object&gt;&lt;object type=&quot;3&quot; unique_id=&quot;10045&quot;&gt;&lt;property id=&quot;20148&quot; value=&quot;5&quot;/&gt;&lt;property id=&quot;20300&quot; value=&quot;Slide 47 - &amp;quot;Not idyllic for all…&amp;quot;&quot;/&gt;&lt;property id=&quot;20307&quot; value=&quot;264&quot;/&gt;&lt;property id=&quot;20309&quot; value=&quot;-1&quot;/&gt;&lt;/object&gt;&lt;object type=&quot;3&quot; unique_id=&quot;10046&quot;&gt;&lt;property id=&quot;20148&quot; value=&quot;5&quot;/&gt;&lt;property id=&quot;20300&quot; value=&quot;Slide 48&quot;/&gt;&lt;property id=&quot;20307&quot; value=&quot;338&quot;/&gt;&lt;property id=&quot;20309&quot; value=&quot;-1&quot;/&gt;&lt;/object&gt;&lt;object type=&quot;3&quot; unique_id=&quot;10049&quot;&gt;&lt;property id=&quot;20148&quot; value=&quot;5&quot;/&gt;&lt;property id=&quot;20300&quot; value=&quot;Slide 50 - &amp;quot;Aboriginal Communities&amp;quot;&quot;/&gt;&lt;property id=&quot;20307&quot; value=&quot;282&quot;/&gt;&lt;property id=&quot;20309&quot; value=&quot;-1&quot;/&gt;&lt;/object&gt;&lt;object type=&quot;3&quot; unique_id=&quot;10050&quot;&gt;&lt;property id=&quot;20148&quot; value=&quot;5&quot;/&gt;&lt;property id=&quot;20300&quot; value=&quot;Slide 51 - &amp;quot;Residential Schools&amp;quot;&quot;/&gt;&lt;property id=&quot;20307&quot; value=&quot;299&quot;/&gt;&lt;property id=&quot;20309&quot; value=&quot;-1&quot;/&gt;&lt;/object&gt;&lt;object type=&quot;3&quot; unique_id=&quot;10051&quot;&gt;&lt;property id=&quot;20148&quot; value=&quot;5&quot;/&gt;&lt;property id=&quot;20300&quot; value=&quot;Slide 52 - &amp;quot;Residential Schools&amp;quot;&quot;/&gt;&lt;property id=&quot;20307&quot; value=&quot;283&quot;/&gt;&lt;property id=&quot;20309&quot; value=&quot;-1&quot;/&gt;&lt;/object&gt;&lt;object type=&quot;3&quot; unique_id=&quot;10052&quot;&gt;&lt;property id=&quot;20148&quot; value=&quot;5&quot;/&gt;&lt;property id=&quot;20300&quot; value=&quot;Slide 53 - &amp;quot;Changes to the Indian Act&amp;quot;&quot;/&gt;&lt;property id=&quot;20307&quot; value=&quot;284&quot;/&gt;&lt;property id=&quot;20309&quot; value=&quot;-1&quot;/&gt;&lt;/object&gt;&lt;object type=&quot;3&quot; unique_id=&quot;10053&quot;&gt;&lt;property id=&quot;20148&quot; value=&quot;5&quot;/&gt;&lt;property id=&quot;20300&quot; value=&quot;Slide 54 - &amp;quot;However…..&amp;quot;&quot;/&gt;&lt;property id=&quot;20307&quot; value=&quot;337&quot;/&gt;&lt;property id=&quot;20309&quot; value=&quot;-1&quot;/&gt;&lt;/object&gt;&lt;object type=&quot;3&quot; unique_id=&quot;10054&quot;&gt;&lt;property id=&quot;20148&quot; value=&quot;5&quot;/&gt;&lt;property id=&quot;20300&quot; value=&quot;Slide 55 - &amp;quot;High Arctic Relocation &amp;quot;&quot;/&gt;&lt;property id=&quot;20307&quot; value=&quot;285&quot;/&gt;&lt;property id=&quot;20309&quot; value=&quot;-1&quot;/&gt;&lt;/object&gt;&lt;object type=&quot;3&quot; unique_id=&quot;10055&quot;&gt;&lt;property id=&quot;20148&quot; value=&quot;5&quot;/&gt;&lt;property id=&quot;20300&quot; value=&quot;Slide 56&quot;/&gt;&lt;property id=&quot;20307&quot; value=&quot;326&quot;/&gt;&lt;property id=&quot;20309&quot; value=&quot;-1&quot;/&gt;&lt;/object&gt;&lt;object type=&quot;3&quot; unique_id=&quot;10056&quot;&gt;&lt;property id=&quot;20148&quot; value=&quot;5&quot;/&gt;&lt;property id=&quot;20300&quot; value=&quot;Slide 57&quot;/&gt;&lt;property id=&quot;20307&quot; value=&quot;336&quot;/&gt;&lt;property id=&quot;20309&quot; value=&quot;-1&quot;/&gt;&lt;/object&gt;&lt;object type=&quot;3&quot; unique_id=&quot;10058&quot;&gt;&lt;property id=&quot;20148&quot; value=&quot;5&quot;/&gt;&lt;property id=&quot;20300&quot; value=&quot;Slide 59 - &amp;quot;Union Nationale&amp;quot;&quot;/&gt;&lt;property id=&quot;20307&quot; value=&quot;344&quot;/&gt;&lt;property id=&quot;20309&quot; value=&quot;-1&quot;/&gt;&lt;/object&gt;&lt;object type=&quot;3&quot; unique_id=&quot;10059&quot;&gt;&lt;property id=&quot;20148&quot; value=&quot;5&quot;/&gt;&lt;property id=&quot;20300&quot; value=&quot;Slide 60&quot;/&gt;&lt;property id=&quot;20307&quot; value=&quot;348&quot;/&gt;&lt;property id=&quot;20309&quot; value=&quot;-1&quot;/&gt;&lt;/object&gt;&lt;object type=&quot;3&quot; unique_id=&quot;10060&quot;&gt;&lt;property id=&quot;20148&quot; value=&quot;5&quot;/&gt;&lt;property id=&quot;20300&quot; value=&quot;Slide 61&quot;/&gt;&lt;property id=&quot;20307&quot; value=&quot;345&quot;/&gt;&lt;property id=&quot;20309&quot; value=&quot;-1&quot;/&gt;&lt;/object&gt;&lt;object type=&quot;3&quot; unique_id=&quot;10061&quot;&gt;&lt;property id=&quot;20148&quot; value=&quot;5&quot;/&gt;&lt;property id=&quot;20300&quot; value=&quot;Slide 62 - &amp;quot;The Challenge&amp;quot;&quot;/&gt;&lt;property id=&quot;20307&quot; value=&quot;370&quot;/&gt;&lt;property id=&quot;20309&quot; value=&quot;-1&quot;/&gt;&lt;/object&gt;&lt;object type=&quot;3&quot; unique_id=&quot;10062&quot;&gt;&lt;property id=&quot;20148&quot; value=&quot;5&quot;/&gt;&lt;property id=&quot;20300&quot; value=&quot;Slide 63 - &amp;quot;Times of Turmoil&amp;quot;&quot;/&gt;&lt;property id=&quot;20307&quot; value=&quot;346&quot;/&gt;&lt;property id=&quot;20309&quot; value=&quot;-1&quot;/&gt;&lt;/object&gt;&lt;object type=&quot;3&quot; unique_id=&quot;10063&quot;&gt;&lt;property id=&quot;20148&quot; value=&quot;5&quot;/&gt;&lt;property id=&quot;20300&quot; value=&quot;Slide 64&quot;/&gt;&lt;property id=&quot;20307&quot; value=&quot;347&quot;/&gt;&lt;property id=&quot;20309&quot; value=&quot;-1&quot;/&gt;&lt;/object&gt;&lt;object type=&quot;3&quot; unique_id=&quot;10064&quot;&gt;&lt;property id=&quot;20148&quot; value=&quot;5&quot;/&gt;&lt;property id=&quot;20300&quot; value=&quot;Slide 65 - &amp;quot;Think. Pair. Share.&amp;quot;&quot;/&gt;&lt;property id=&quot;20307&quot; value=&quot;381&quot;/&gt;&lt;property id=&quot;20309&quot; value=&quot;-1&quot;/&gt;&lt;/object&gt;&lt;object type=&quot;3&quot; unique_id=&quot;10065&quot;&gt;&lt;property id=&quot;20148&quot; value=&quot;5&quot;/&gt;&lt;property id=&quot;20300&quot; value=&quot;Slide 66&quot;/&gt;&lt;property id=&quot;20307&quot; value=&quot;349&quot;/&gt;&lt;property id=&quot;20309&quot; value=&quot;-1&quot;/&gt;&lt;/object&gt;&lt;object type=&quot;3&quot; unique_id=&quot;10066&quot;&gt;&lt;property id=&quot;20148&quot; value=&quot;5&quot;/&gt;&lt;property id=&quot;20300&quot; value=&quot;Slide 67 - &amp;quot;#10 Protest Movements&amp;quot;&quot;/&gt;&lt;property id=&quot;20307&quot; value=&quot;390&quot;/&gt;&lt;property id=&quot;20309&quot; value=&quot;-1&quot;/&gt;&lt;/object&gt;&lt;object type=&quot;3&quot; unique_id=&quot;10067&quot;&gt;&lt;property id=&quot;20148&quot; value=&quot;5&quot;/&gt;&lt;property id=&quot;20300&quot; value=&quot;Slide 68 - &amp;quot;Government response..&amp;quot;&quot;/&gt;&lt;property id=&quot;20307&quot; value=&quot;350&quot;/&gt;&lt;property id=&quot;20309&quot; value=&quot;-1&quot;/&gt;&lt;/object&gt;&lt;object type=&quot;3&quot; unique_id=&quot;10069&quot;&gt;&lt;property id=&quot;20148&quot; value=&quot;5&quot;/&gt;&lt;property id=&quot;20300&quot; value=&quot;Slide 69 - &amp;quot;Immigration Again&amp;quot;&quot;/&gt;&lt;property id=&quot;20307&quot; value=&quot;365&quot;/&gt;&lt;property id=&quot;20309&quot; value=&quot;-1&quot;/&gt;&lt;/object&gt;&lt;object type=&quot;3&quot; unique_id=&quot;10070&quot;&gt;&lt;property id=&quot;20148&quot; value=&quot;5&quot;/&gt;&lt;property id=&quot;20300&quot; value=&quot;Slide 70 - &amp;quot;Think. Pair. Share.&amp;quot;&quot;/&gt;&lt;property id=&quot;20307&quot; value=&quot;366&quot;/&gt;&lt;property id=&quot;20309&quot; value=&quot;-1&quot;/&gt;&lt;/object&gt;&lt;object type=&quot;3&quot; unique_id=&quot;10071&quot;&gt;&lt;property id=&quot;20148&quot; value=&quot;5&quot;/&gt;&lt;property id=&quot;20300&quot; value=&quot;Slide 71 - &amp;quot;#11 Multiculturalism&amp;quot;&quot;/&gt;&lt;property id=&quot;20307&quot; value=&quot;367&quot;/&gt;&lt;property id=&quot;20309&quot; value=&quot;-1&quot;/&gt;&lt;/object&gt;&lt;object type=&quot;3&quot; unique_id=&quot;10073&quot;&gt;&lt;property id=&quot;20148&quot; value=&quot;5&quot;/&gt;&lt;property id=&quot;20300&quot; value=&quot;Slide 72 - &amp;quot;#12 Social Welfare&amp;quot;&quot;/&gt;&lt;property id=&quot;20307&quot; value=&quot;389&quot;/&gt;&lt;property id=&quot;20309&quot; value=&quot;-1&quot;/&gt;&lt;/object&gt;&lt;object type=&quot;3&quot; unique_id=&quot;10075&quot;&gt;&lt;property id=&quot;20148&quot; value=&quot;5&quot;/&gt;&lt;property id=&quot;20300&quot; value=&quot;Slide 73 - &amp;quot;Women in the 1960s and 70s&amp;quot;&quot;/&gt;&lt;property id=&quot;20307&quot; value=&quot;353&quot;/&gt;&lt;property id=&quot;20309&quot; value=&quot;-1&quot;/&gt;&lt;/object&gt;&lt;object type=&quot;3&quot; unique_id=&quot;10076&quot;&gt;&lt;property id=&quot;20148&quot; value=&quot;5&quot;/&gt;&lt;property id=&quot;20300&quot; value=&quot;Slide 74&quot;/&gt;&lt;property id=&quot;20307&quot; value=&quot;352&quot;/&gt;&lt;property id=&quot;20309&quot; value=&quot;-1&quot;/&gt;&lt;/object&gt;&lt;object type=&quot;3&quot; unique_id=&quot;10077&quot;&gt;&lt;property id=&quot;20148&quot; value=&quot;5&quot;/&gt;&lt;property id=&quot;20300&quot; value=&quot;Slide 75&quot;/&gt;&lt;property id=&quot;20307&quot; value=&quot;357&quot;/&gt;&lt;property id=&quot;20309&quot; value=&quot;-1&quot;/&gt;&lt;/object&gt;&lt;object type=&quot;3&quot; unique_id=&quot;10078&quot;&gt;&lt;property id=&quot;20148&quot; value=&quot;5&quot;/&gt;&lt;property id=&quot;20300&quot; value=&quot;Slide 76 - &amp;quot;Government response&amp;quot;&quot;/&gt;&lt;property id=&quot;20307&quot; value=&quot;356&quot;/&gt;&lt;property id=&quot;20309&quot; value=&quot;-1&quot;/&gt;&lt;/object&gt;&lt;object type=&quot;3&quot; unique_id=&quot;10079&quot;&gt;&lt;property id=&quot;20148&quot; value=&quot;5&quot;/&gt;&lt;property id=&quot;20300&quot; value=&quot;Slide 77 - &amp;quot;NAC&amp;quot;&quot;/&gt;&lt;property id=&quot;20307&quot; value=&quot;359&quot;/&gt;&lt;property id=&quot;20309&quot; value=&quot;-1&quot;/&gt;&lt;/object&gt;&lt;object type=&quot;3&quot; unique_id=&quot;10080&quot;&gt;&lt;property id=&quot;20148&quot; value=&quot;5&quot;/&gt;&lt;property id=&quot;20300&quot; value=&quot;Slide 78 - &amp;quot;#13 Challenging Social Values.&amp;quot;&quot;/&gt;&lt;property id=&quot;20307&quot; value=&quot;351&quot;/&gt;&lt;property id=&quot;20309&quot; value=&quot;-1&quot;/&gt;&lt;/object&gt;&lt;object type=&quot;3&quot; unique_id=&quot;10081&quot;&gt;&lt;property id=&quot;20148&quot; value=&quot;5&quot;/&gt;&lt;property id=&quot;20300&quot; value=&quot;Slide 79 - &amp;quot;Government response…&amp;quot;&quot;/&gt;&lt;property id=&quot;20307&quot; value=&quot;360&quot;/&gt;&lt;property id=&quot;20309&quot; value=&quot;-1&quot;/&gt;&lt;/object&gt;&lt;object type=&quot;3&quot; unique_id=&quot;10082&quot;&gt;&lt;property id=&quot;20148&quot; value=&quot;5&quot;/&gt;&lt;property id=&quot;20300&quot; value=&quot;Slide 80 - &amp;quot;The Omnibus Bill&amp;quot;&quot;/&gt;&lt;property id=&quot;20307&quot; value=&quot;354&quot;/&gt;&lt;property id=&quot;20309&quot; value=&quot;-1&quot;/&gt;&lt;/object&gt;&lt;object type=&quot;3&quot; unique_id=&quot;10083&quot;&gt;&lt;property id=&quot;20148&quot; value=&quot;5&quot;/&gt;&lt;property id=&quot;20300&quot; value=&quot;Slide 81 - &amp;quot;Other significant legal changes&amp;quot;&quot;/&gt;&lt;property id=&quot;20307&quot; value=&quot;361&quot;/&gt;&lt;property id=&quot;20309&quot; value=&quot;-1&quot;/&gt;&lt;/object&gt;&lt;object type=&quot;3&quot; unique_id=&quot;10085&quot;&gt;&lt;property id=&quot;20148&quot; value=&quot;5&quot;/&gt;&lt;property id=&quot;20300&quot; value=&quot;Slide 82 - &amp;quot;First Nation people in the 1960s and 70s&amp;quot;&quot;/&gt;&lt;property id=&quot;20307&quot; value=&quot;363&quot;/&gt;&lt;property id=&quot;20309&quot; value=&quot;-1&quot;/&gt;&lt;/object&gt;&lt;object type=&quot;3&quot; unique_id=&quot;10086&quot;&gt;&lt;property id=&quot;20148&quot; value=&quot;5&quot;/&gt;&lt;property id=&quot;20300&quot; value=&quot;Slide 83&quot;/&gt;&lt;property id=&quot;20307&quot; value=&quot;368&quot;/&gt;&lt;property id=&quot;20309&quot; value=&quot;-1&quot;/&gt;&lt;/object&gt;&lt;object type=&quot;3&quot; unique_id=&quot;10087&quot;&gt;&lt;property id=&quot;20148&quot; value=&quot;5&quot;/&gt;&lt;property id=&quot;20300&quot; value=&quot;Slide 84 - &amp;quot;More on Aboriginal life.&amp;quot;&quot;/&gt;&lt;property id=&quot;20307&quot; value=&quot;369&quot;/&gt;&lt;property id=&quot;20309&quot; value=&quot;-1&quot;/&gt;&lt;/object&gt;&lt;object type=&quot;3&quot; unique_id=&quot;10089&quot;&gt;&lt;property id=&quot;20148&quot; value=&quot;5&quot;/&gt;&lt;property id=&quot;20300&quot; value=&quot;Slide 85 - &amp;quot;Quebec in the 1960s and 70s- “Time For Change”&amp;quot;&quot;/&gt;&lt;property id=&quot;20307&quot; value=&quot;372&quot;/&gt;&lt;property id=&quot;20309&quot; value=&quot;-1&quot;/&gt;&lt;/object&gt;&lt;object type=&quot;3&quot; unique_id=&quot;10090&quot;&gt;&lt;property id=&quot;20148&quot; value=&quot;5&quot;/&gt;&lt;property id=&quot;20300&quot; value=&quot;Slide 86&quot;/&gt;&lt;property id=&quot;20307&quot; value=&quot;373&quot;/&gt;&lt;property id=&quot;20309&quot; value=&quot;-1&quot;/&gt;&lt;/object&gt;&lt;object type=&quot;3&quot; unique_id=&quot;10091&quot;&gt;&lt;property id=&quot;20148&quot; value=&quot;5&quot;/&gt;&lt;property id=&quot;20300&quot; value=&quot;Slide 87&quot;/&gt;&lt;property id=&quot;20307&quot; value=&quot;380&quot;/&gt;&lt;property id=&quot;20309&quot; value=&quot;-1&quot;/&gt;&lt;/object&gt;&lt;object type=&quot;3&quot; unique_id=&quot;10092&quot;&gt;&lt;property id=&quot;20148&quot; value=&quot;5&quot;/&gt;&lt;property id=&quot;20300&quot; value=&quot;Slide 88 - &amp;quot;Rising political action&amp;quot;&quot;/&gt;&lt;property id=&quot;20307&quot; value=&quot;374&quot;/&gt;&lt;property id=&quot;20309&quot; value=&quot;-1&quot;/&gt;&lt;/object&gt;&lt;object type=&quot;3&quot; unique_id=&quot;10093&quot;&gt;&lt;property id=&quot;20148&quot; value=&quot;5&quot;/&gt;&lt;property id=&quot;20300&quot; value=&quot;Slide 90 - &amp;quot;#14 The October Crisis&amp;quot;&quot;/&gt;&lt;property id=&quot;20307&quot; value=&quot;375&quot;/&gt;&lt;property id=&quot;20309&quot; value=&quot;-1&quot;/&gt;&lt;/object&gt;&lt;object type=&quot;3&quot; unique_id=&quot;10094&quot;&gt;&lt;property id=&quot;20148&quot; value=&quot;5&quot;/&gt;&lt;property id=&quot;20300&quot; value=&quot;Slide 91&quot;/&gt;&lt;property id=&quot;20307&quot; value=&quot;382&quot;/&gt;&lt;property id=&quot;20309&quot; value=&quot;-1&quot;/&gt;&lt;/object&gt;&lt;object type=&quot;3&quot; unique_id=&quot;10095&quot;&gt;&lt;property id=&quot;20148&quot; value=&quot;5&quot;/&gt;&lt;property id=&quot;20300&quot; value=&quot;Slide 92&quot;/&gt;&lt;property id=&quot;20307&quot; value=&quot;376&quot;/&gt;&lt;property id=&quot;20309&quot; value=&quot;-1&quot;/&gt;&lt;/object&gt;&lt;object type=&quot;3&quot; unique_id=&quot;10096&quot;&gt;&lt;property id=&quot;20148&quot; value=&quot;5&quot;/&gt;&lt;property id=&quot;20300&quot; value=&quot;Slide 93 - &amp;quot;War Measures Act!&amp;quot;&quot;/&gt;&lt;property id=&quot;20307&quot; value=&quot;383&quot;/&gt;&lt;property id=&quot;20309&quot; value=&quot;-1&quot;/&gt;&lt;/object&gt;&lt;object type=&quot;3&quot; unique_id=&quot;10097&quot;&gt;&lt;property id=&quot;20148&quot; value=&quot;5&quot;/&gt;&lt;property id=&quot;20300&quot; value=&quot;Slide 94&quot;/&gt;&lt;property id=&quot;20307&quot; value=&quot;384&quot;/&gt;&lt;property id=&quot;20309&quot; value=&quot;-1&quot;/&gt;&lt;/object&gt;&lt;object type=&quot;3&quot; unique_id=&quot;10098&quot;&gt;&lt;property id=&quot;20148&quot; value=&quot;5&quot;/&gt;&lt;property id=&quot;20300&quot; value=&quot;Slide 95&quot;/&gt;&lt;property id=&quot;20307&quot; value=&quot;377&quot;/&gt;&lt;property id=&quot;20309&quot; value=&quot;-1&quot;/&gt;&lt;/object&gt;&lt;object type=&quot;3&quot; unique_id=&quot;10099&quot;&gt;&lt;property id=&quot;20148&quot; value=&quot;5&quot;/&gt;&lt;property id=&quot;20300&quot; value=&quot;Slide 96 - &amp;quot;Bill 22&amp;quot;&quot;/&gt;&lt;property id=&quot;20307&quot; value=&quot;378&quot;/&gt;&lt;property id=&quot;20309&quot; value=&quot;-1&quot;/&gt;&lt;/object&gt;&lt;object type=&quot;3&quot; unique_id=&quot;10100&quot;&gt;&lt;property id=&quot;20148&quot; value=&quot;5&quot;/&gt;&lt;property id=&quot;20300&quot; value=&quot;Slide 97 - &amp;quot;#15 The PQ in Power&amp;quot;&quot;/&gt;&lt;property id=&quot;20307&quot; value=&quot;385&quot;/&gt;&lt;property id=&quot;20309&quot; value=&quot;-1&quot;/&gt;&lt;/object&gt;&lt;object type=&quot;3&quot; unique_id=&quot;10101&quot;&gt;&lt;property id=&quot;20148&quot; value=&quot;5&quot;/&gt;&lt;property id=&quot;20300&quot; value=&quot;Slide 98 - &amp;quot;Exit Ticket.&amp;quot;&quot;/&gt;&lt;property id=&quot;20307&quot; value=&quot;379&quot;/&gt;&lt;property id=&quot;20309&quot; value=&quot;-1&quot;/&gt;&lt;/object&gt;&lt;object type=&quot;3&quot; unique_id=&quot;10607&quot;&gt;&lt;property id=&quot;20148&quot; value=&quot;5&quot;/&gt;&lt;property id=&quot;20300&quot; value=&quot;Slide 31 - &amp;quot;It wasn’t all lighthearted&amp;quot;&quot;/&gt;&lt;property id=&quot;20307&quot; value=&quot;391&quot;/&gt;&lt;property id=&quot;20309&quot; value=&quot;-1&quot;/&gt;&lt;/object&gt;&lt;object type=&quot;3&quot; unique_id=&quot;11640&quot;&gt;&lt;property id=&quot;20148&quot; value=&quot;5&quot;/&gt;&lt;property id=&quot;20300&quot; value=&quot;Slide 7 - &amp;quot;Social Events and Changes&amp;quot;&quot;/&gt;&lt;property id=&quot;20307&quot; value=&quot;393&quot;/&gt;&lt;property id=&quot;20309&quot; value=&quot;-1&quot;/&gt;&lt;/object&gt;&lt;object type=&quot;3&quot; unique_id=&quot;11641&quot;&gt;&lt;property id=&quot;20148&quot; value=&quot;5&quot;/&gt;&lt;property id=&quot;20300&quot; value=&quot;Slide 8 - &amp;quot;#1. The Baby Boom&amp;quot;&quot;/&gt;&lt;property id=&quot;20307&quot; value=&quot;395&quot;/&gt;&lt;property id=&quot;20309&quot; value=&quot;-1&quot;/&gt;&lt;/object&gt;&lt;object type=&quot;3&quot; unique_id=&quot;11642&quot;&gt;&lt;property id=&quot;20148&quot; value=&quot;5&quot;/&gt;&lt;property id=&quot;20300&quot; value=&quot;Slide 10 - &amp;quot;#2. Rise of the Suburbs&amp;quot;&quot;/&gt;&lt;property id=&quot;20307&quot; value=&quot;396&quot;/&gt;&lt;property id=&quot;20309&quot; value=&quot;-1&quot;/&gt;&lt;/object&gt;&lt;object type=&quot;3&quot; unique_id=&quot;11643&quot;&gt;&lt;property id=&quot;20148&quot; value=&quot;5&quot;/&gt;&lt;property id=&quot;20300&quot; value=&quot;Slide 14 - &amp;quot;#3. The “Traditional” Family&amp;quot;&quot;/&gt;&lt;property id=&quot;20307&quot; value=&quot;397&quot;/&gt;&lt;property id=&quot;20309&quot; value=&quot;-1&quot;/&gt;&lt;/object&gt;&lt;object type=&quot;3&quot; unique_id=&quot;11644&quot;&gt;&lt;property id=&quot;20148&quot; value=&quot;5&quot;/&gt;&lt;property id=&quot;20300&quot; value=&quot;Slide 34 - &amp;quot;#4 Social Influence of the United States&amp;quot;&quot;/&gt;&lt;property id=&quot;20307&quot; value=&quot;394&quot;/&gt;&lt;property id=&quot;20309&quot; value=&quot;-1&quot;/&gt;&lt;/object&gt;&lt;object type=&quot;3&quot; unique_id=&quot;12385&quot;&gt;&lt;property id=&quot;20148&quot; value=&quot;5&quot;/&gt;&lt;property id=&quot;20300&quot; value=&quot;Slide 33&quot;/&gt;&lt;property id=&quot;20307&quot; value=&quot;399&quot;/&gt;&lt;property id=&quot;20309&quot; value=&quot;-1&quot;/&gt;&lt;/object&gt;&lt;object type=&quot;3&quot; unique_id=&quot;12912&quot;&gt;&lt;property id=&quot;20148&quot; value=&quot;5&quot;/&gt;&lt;property id=&quot;20300&quot; value=&quot;Slide 15&quot;/&gt;&lt;property id=&quot;20307&quot; value=&quot;402&quot;/&gt;&lt;property id=&quot;20309&quot; value=&quot;-1&quot;/&gt;&lt;/object&gt;&lt;object type=&quot;3&quot; unique_id=&quot;12913&quot;&gt;&lt;property id=&quot;20148&quot; value=&quot;5&quot;/&gt;&lt;property id=&quot;20300&quot; value=&quot;Slide 49 - &amp;quot;#7 Aboriginal People&amp;quot;&quot;/&gt;&lt;property id=&quot;20307&quot; value=&quot;400&quot;/&gt;&lt;property id=&quot;20309&quot; value=&quot;-1&quot;/&gt;&lt;/object&gt;&lt;object type=&quot;3&quot; unique_id=&quot;12914&quot;&gt;&lt;property id=&quot;20148&quot; value=&quot;5&quot;/&gt;&lt;property id=&quot;20300&quot; value=&quot;Slide 58 - &amp;quot;#9 French Canadians&amp;quot;&quot;/&gt;&lt;property id=&quot;20307&quot; value=&quot;401&quot;/&gt;&lt;property id=&quot;20309&quot; value=&quot;-1&quot;/&gt;&lt;/object&gt;&lt;object type=&quot;3&quot; unique_id=&quot;15911&quot;&gt;&lt;property id=&quot;20148&quot; value=&quot;5&quot;/&gt;&lt;property id=&quot;20300&quot; value=&quot;Slide 2 - &amp;quot;2 filters&amp;quot;&quot;/&gt;&lt;property id=&quot;20307&quot; value=&quot;403&quot;/&gt;&lt;property id=&quot;20309&quot; value=&quot;-1&quot;/&gt;&lt;/object&gt;&lt;object type=&quot;3&quot; unique_id=&quot;15912&quot;&gt;&lt;property id=&quot;20148&quot; value=&quot;5&quot;/&gt;&lt;property id=&quot;20300&quot; value=&quot;Slide 44 - &amp;quot;A Guide for the 1950s Housewife&amp;quot;&quot;/&gt;&lt;property id=&quot;20307&quot; value=&quot;404&quot;/&gt;&lt;property id=&quot;20309&quot; value=&quot;-1&quot;/&gt;&lt;/object&gt;&lt;object type=&quot;3&quot; unique_id=&quot;16545&quot;&gt;&lt;property id=&quot;20148&quot; value=&quot;5&quot;/&gt;&lt;property id=&quot;20300&quot; value=&quot;Slide 32&quot;/&gt;&lt;property id=&quot;20307&quot; value=&quot;406&quot;/&gt;&lt;property id=&quot;20309&quot; value=&quot;-1&quot;/&gt;&lt;/object&gt;&lt;object type=&quot;3&quot; unique_id=&quot;16546&quot;&gt;&lt;property id=&quot;20148&quot; value=&quot;5&quot;/&gt;&lt;property id=&quot;20300&quot; value=&quot;Slide 43 - &amp;quot;#6 Women: Redefining Roles&amp;quot;&quot;/&gt;&lt;property id=&quot;20307&quot; value=&quot;407&quot;/&gt;&lt;property id=&quot;20309&quot; value=&quot;-1&quot;/&gt;&lt;/object&gt;&lt;object type=&quot;3&quot; unique_id=&quot;16547&quot;&gt;&lt;property id=&quot;20148&quot; value=&quot;5&quot;/&gt;&lt;property id=&quot;20300&quot; value=&quot;Slide 89&quot;/&gt;&lt;property id=&quot;20307&quot; value=&quot;408&quot;/&gt;&lt;property id=&quot;20309&quot; value=&quot;-1&quot;/&gt;&lt;/object&gt;&lt;/object&gt;&lt;object type=&quot;8&quot; unique_id=&quot;10202&quot;&gt;&lt;/object&gt;&lt;object type=&quot;4&quot; unique_id=&quot;16868&quot;&gt;&lt;/object&gt;&lt;object type=&quot;10&quot; unique_id=&quot;16869&quot;&gt;&lt;object type=&quot;11&quot; unique_id=&quot;16870&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6137</TotalTime>
  <Words>6320</Words>
  <Application>Microsoft Office PowerPoint</Application>
  <PresentationFormat>On-screen Show (4:3)</PresentationFormat>
  <Paragraphs>580</Paragraphs>
  <Slides>98</Slides>
  <Notes>98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98</vt:i4>
      </vt:variant>
    </vt:vector>
  </HeadingPairs>
  <TitlesOfParts>
    <vt:vector size="101" baseType="lpstr">
      <vt:lpstr>Arial</vt:lpstr>
      <vt:lpstr>Calibri</vt:lpstr>
      <vt:lpstr>Office Theme</vt:lpstr>
      <vt:lpstr>Unit 5 Canada In the Post-War World </vt:lpstr>
      <vt:lpstr>2 filters</vt:lpstr>
      <vt:lpstr>Imagine this</vt:lpstr>
      <vt:lpstr>PowerPoint Presentation</vt:lpstr>
      <vt:lpstr>PowerPoint Presentation</vt:lpstr>
      <vt:lpstr>PowerPoint Presentation</vt:lpstr>
      <vt:lpstr>Social Events and Changes</vt:lpstr>
      <vt:lpstr>#1. The Baby Boom</vt:lpstr>
      <vt:lpstr>PowerPoint Presentation</vt:lpstr>
      <vt:lpstr>#2. Rise of the Suburbs</vt:lpstr>
      <vt:lpstr>The Burbs!</vt:lpstr>
      <vt:lpstr>PowerPoint Presentation</vt:lpstr>
      <vt:lpstr>PowerPoint Presentation</vt:lpstr>
      <vt:lpstr>#3. The “Traditional” Family</vt:lpstr>
      <vt:lpstr>PowerPoint Presentation</vt:lpstr>
      <vt:lpstr>The Birth of Teen Culture</vt:lpstr>
      <vt:lpstr>PowerPoint Presentation</vt:lpstr>
      <vt:lpstr>PowerPoint Presentation</vt:lpstr>
      <vt:lpstr>PowerPoint Presentation</vt:lpstr>
      <vt:lpstr>PowerPoint Presentation</vt:lpstr>
      <vt:lpstr>PowerPoint Presentation</vt:lpstr>
      <vt:lpstr>Elvis!</vt:lpstr>
      <vt:lpstr>PowerPoint Presentation</vt:lpstr>
      <vt:lpstr>TV and consumer society</vt:lpstr>
      <vt:lpstr>American Programming!</vt:lpstr>
      <vt:lpstr>    Howdy Doody</vt:lpstr>
      <vt:lpstr>Ed Sullivan Show</vt:lpstr>
      <vt:lpstr>Ozzie and Harriet</vt:lpstr>
      <vt:lpstr>And now a word from our sponsors.</vt:lpstr>
      <vt:lpstr>TV=Values!?!</vt:lpstr>
      <vt:lpstr>It wasn’t all lighthearted</vt:lpstr>
      <vt:lpstr>PowerPoint Presentation</vt:lpstr>
      <vt:lpstr>PowerPoint Presentation</vt:lpstr>
      <vt:lpstr>#4 Social Influence of the United States</vt:lpstr>
      <vt:lpstr>PowerPoint Presentation</vt:lpstr>
      <vt:lpstr>The Massey Commission</vt:lpstr>
      <vt:lpstr>Recommendations….</vt:lpstr>
      <vt:lpstr>Further recommendations…</vt:lpstr>
      <vt:lpstr>The C.R.T.C</vt:lpstr>
      <vt:lpstr>#5 Immigration </vt:lpstr>
      <vt:lpstr>Post-War Immigration</vt:lpstr>
      <vt:lpstr>More on immigration</vt:lpstr>
      <vt:lpstr>#6 Women: Redefining Roles</vt:lpstr>
      <vt:lpstr>A Guide for the 1950s Housewife</vt:lpstr>
      <vt:lpstr>Women in the 1950s </vt:lpstr>
      <vt:lpstr>      June Cleaver</vt:lpstr>
      <vt:lpstr>Not idyllic for all…</vt:lpstr>
      <vt:lpstr>PowerPoint Presentation</vt:lpstr>
      <vt:lpstr>#7 Aboriginal People</vt:lpstr>
      <vt:lpstr>Aboriginal Communities</vt:lpstr>
      <vt:lpstr>Residential Schools</vt:lpstr>
      <vt:lpstr>Residential Schools</vt:lpstr>
      <vt:lpstr>Changes to the Indian Act</vt:lpstr>
      <vt:lpstr>However…..</vt:lpstr>
      <vt:lpstr>High Arctic Relocation </vt:lpstr>
      <vt:lpstr>PowerPoint Presentation</vt:lpstr>
      <vt:lpstr>PowerPoint Presentation</vt:lpstr>
      <vt:lpstr>#9 French Canadians</vt:lpstr>
      <vt:lpstr>Union Nationale</vt:lpstr>
      <vt:lpstr>PowerPoint Presentation</vt:lpstr>
      <vt:lpstr>PowerPoint Presentation</vt:lpstr>
      <vt:lpstr>The Challenge</vt:lpstr>
      <vt:lpstr>Times of Turmoil</vt:lpstr>
      <vt:lpstr>PowerPoint Presentation</vt:lpstr>
      <vt:lpstr>Think. Pair. Share.</vt:lpstr>
      <vt:lpstr>PowerPoint Presentation</vt:lpstr>
      <vt:lpstr>#10 Protest Movements</vt:lpstr>
      <vt:lpstr>Government response..</vt:lpstr>
      <vt:lpstr>Immigration Again</vt:lpstr>
      <vt:lpstr>Think. Pair. Share.</vt:lpstr>
      <vt:lpstr>#11 Multiculturalism</vt:lpstr>
      <vt:lpstr>#12 Social Welfare</vt:lpstr>
      <vt:lpstr>Women in the 1960s and 70s</vt:lpstr>
      <vt:lpstr>PowerPoint Presentation</vt:lpstr>
      <vt:lpstr>PowerPoint Presentation</vt:lpstr>
      <vt:lpstr>Government response</vt:lpstr>
      <vt:lpstr>NAC</vt:lpstr>
      <vt:lpstr>#13 Challenging Social Values.</vt:lpstr>
      <vt:lpstr>Government response…</vt:lpstr>
      <vt:lpstr>The Omnibus Bill</vt:lpstr>
      <vt:lpstr>Other significant legal changes</vt:lpstr>
      <vt:lpstr>First Nation people in the 1960s and 70s</vt:lpstr>
      <vt:lpstr>PowerPoint Presentation</vt:lpstr>
      <vt:lpstr>More on Aboriginal life.</vt:lpstr>
      <vt:lpstr>Quebec in the 1960s and 70s- “Time For Change”</vt:lpstr>
      <vt:lpstr>PowerPoint Presentation</vt:lpstr>
      <vt:lpstr>PowerPoint Presentation</vt:lpstr>
      <vt:lpstr>Rising political action</vt:lpstr>
      <vt:lpstr>PowerPoint Presentation</vt:lpstr>
      <vt:lpstr>#14 The October Crisis</vt:lpstr>
      <vt:lpstr>PowerPoint Presentation</vt:lpstr>
      <vt:lpstr>PowerPoint Presentation</vt:lpstr>
      <vt:lpstr>War Measures Act!</vt:lpstr>
      <vt:lpstr>PowerPoint Presentation</vt:lpstr>
      <vt:lpstr>PowerPoint Presentation</vt:lpstr>
      <vt:lpstr>Bill 22</vt:lpstr>
      <vt:lpstr>#15 The PQ in Power</vt:lpstr>
      <vt:lpstr>Exit Ticket.</vt:lpstr>
    </vt:vector>
  </TitlesOfParts>
  <Company>Central Okanagan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6 Canada In the Post-War World: 1950’s</dc:title>
  <dc:creator>School District No. 23</dc:creator>
  <cp:lastModifiedBy>User</cp:lastModifiedBy>
  <cp:revision>209</cp:revision>
  <cp:lastPrinted>2017-01-11T16:57:38Z</cp:lastPrinted>
  <dcterms:created xsi:type="dcterms:W3CDTF">2012-05-11T15:53:00Z</dcterms:created>
  <dcterms:modified xsi:type="dcterms:W3CDTF">2020-04-03T17:25:05Z</dcterms:modified>
</cp:coreProperties>
</file>