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D868181A-5873-44A3-9D55-259E98AC7C70}">
  <a:tblStyle styleId="{D868181A-5873-44A3-9D55-259E98AC7C70}" styleName="Table_0"/>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35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120415924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Shape 25"/>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 name="Shape 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Shape 3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 name="Shape 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buNone/>
            </a:pPr>
            <a:r>
              <a:rPr lang="en"/>
              <a:t>Ask students: describe the ad: what are these people doing? is this work or leisure? do they look like they are having fun? are they stressed or carefree? are they wealthy or is this “hard times”?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buNone/>
            </a:pPr>
            <a:r>
              <a:rPr lang="en"/>
              <a:t>Refrigerators, telephones, washing machines (also, electric lights, running water and indoor flush toilets becoming more popular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buNone/>
            </a:pPr>
            <a:r>
              <a:rPr lang="en"/>
              <a:t>Explain who Aboriginals are, what they are doing at this school, what assimilation is and why the Canadian government wanted to assimilate these people, and the harmful effects of these schools on Aboriginal children and families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685800" y="1583342"/>
            <a:ext cx="7772400" cy="1159856"/>
          </a:xfrm>
          <a:prstGeom prst="rect">
            <a:avLst/>
          </a:prstGeom>
        </p:spPr>
        <p:txBody>
          <a:bodyPr lIns="91425" tIns="91425" rIns="91425" bIns="91425" anchor="b" anchorCtr="0"/>
          <a:lstStyle>
            <a:lvl1pPr indent="304800" algn="ctr">
              <a:buSzPct val="100000"/>
              <a:defRPr sz="4800"/>
            </a:lvl1pPr>
            <a:lvl2pPr indent="304800" algn="ctr">
              <a:buSzPct val="100000"/>
              <a:defRPr sz="4800"/>
            </a:lvl2pPr>
            <a:lvl3pPr indent="304800" algn="ctr">
              <a:buSzPct val="100000"/>
              <a:defRPr sz="4800"/>
            </a:lvl3pPr>
            <a:lvl4pPr indent="304800" algn="ctr">
              <a:buSzPct val="100000"/>
              <a:defRPr sz="4800"/>
            </a:lvl4pPr>
            <a:lvl5pPr indent="304800" algn="ctr">
              <a:buSzPct val="100000"/>
              <a:defRPr sz="4800"/>
            </a:lvl5pPr>
            <a:lvl6pPr indent="304800" algn="ctr">
              <a:buSzPct val="100000"/>
              <a:defRPr sz="4800"/>
            </a:lvl6pPr>
            <a:lvl7pPr indent="304800" algn="ctr">
              <a:buSzPct val="100000"/>
              <a:defRPr sz="4800"/>
            </a:lvl7pPr>
            <a:lvl8pPr indent="304800" algn="ctr">
              <a:buSzPct val="100000"/>
              <a:defRPr sz="4800"/>
            </a:lvl8pPr>
            <a:lvl9pPr indent="304800" algn="ctr">
              <a:buSzPct val="100000"/>
              <a:defRPr sz="4800"/>
            </a:lvl9pPr>
          </a:lstStyle>
          <a:p>
            <a:endParaRPr/>
          </a:p>
        </p:txBody>
      </p:sp>
      <p:sp>
        <p:nvSpPr>
          <p:cNvPr id="9" name="Shape 9"/>
          <p:cNvSpPr txBox="1">
            <a:spLocks noGrp="1"/>
          </p:cNvSpPr>
          <p:nvPr>
            <p:ph type="subTitle" idx="1"/>
          </p:nvPr>
        </p:nvSpPr>
        <p:spPr>
          <a:xfrm>
            <a:off x="685800" y="2840053"/>
            <a:ext cx="7772400" cy="784737"/>
          </a:xfrm>
          <a:prstGeom prst="rect">
            <a:avLst/>
          </a:prstGeom>
        </p:spPr>
        <p:txBody>
          <a:bodyPr lIns="91425" tIns="91425" rIns="91425" bIns="91425" anchor="t" anchorCtr="0"/>
          <a:lstStyle>
            <a:lvl1pPr marL="0" algn="ctr">
              <a:spcBef>
                <a:spcPts val="0"/>
              </a:spcBef>
              <a:buClr>
                <a:schemeClr val="dk2"/>
              </a:buClr>
              <a:buNone/>
              <a:defRPr>
                <a:solidFill>
                  <a:schemeClr val="dk2"/>
                </a:solidFill>
              </a:defRPr>
            </a:lvl1pPr>
            <a:lvl2pPr marL="0" indent="190500" algn="ctr">
              <a:spcBef>
                <a:spcPts val="0"/>
              </a:spcBef>
              <a:buClr>
                <a:schemeClr val="dk2"/>
              </a:buClr>
              <a:buSzPct val="100000"/>
              <a:buNone/>
              <a:defRPr sz="3000">
                <a:solidFill>
                  <a:schemeClr val="dk2"/>
                </a:solidFill>
              </a:defRPr>
            </a:lvl2pPr>
            <a:lvl3pPr marL="0" indent="190500" algn="ctr">
              <a:spcBef>
                <a:spcPts val="0"/>
              </a:spcBef>
              <a:buClr>
                <a:schemeClr val="dk2"/>
              </a:buClr>
              <a:buSzPct val="100000"/>
              <a:buNone/>
              <a:defRPr sz="3000">
                <a:solidFill>
                  <a:schemeClr val="dk2"/>
                </a:solidFill>
              </a:defRPr>
            </a:lvl3pPr>
            <a:lvl4pPr marL="0" indent="190500" algn="ctr">
              <a:spcBef>
                <a:spcPts val="0"/>
              </a:spcBef>
              <a:buClr>
                <a:schemeClr val="dk2"/>
              </a:buClr>
              <a:buSzPct val="100000"/>
              <a:buNone/>
              <a:defRPr sz="3000">
                <a:solidFill>
                  <a:schemeClr val="dk2"/>
                </a:solidFill>
              </a:defRPr>
            </a:lvl4pPr>
            <a:lvl5pPr marL="0" indent="190500" algn="ctr">
              <a:spcBef>
                <a:spcPts val="0"/>
              </a:spcBef>
              <a:buClr>
                <a:schemeClr val="dk2"/>
              </a:buClr>
              <a:buSzPct val="100000"/>
              <a:buNone/>
              <a:defRPr sz="3000">
                <a:solidFill>
                  <a:schemeClr val="dk2"/>
                </a:solidFill>
              </a:defRPr>
            </a:lvl5pPr>
            <a:lvl6pPr marL="0" indent="190500" algn="ctr">
              <a:spcBef>
                <a:spcPts val="0"/>
              </a:spcBef>
              <a:buClr>
                <a:schemeClr val="dk2"/>
              </a:buClr>
              <a:buSzPct val="100000"/>
              <a:buNone/>
              <a:defRPr sz="3000">
                <a:solidFill>
                  <a:schemeClr val="dk2"/>
                </a:solidFill>
              </a:defRPr>
            </a:lvl6pPr>
            <a:lvl7pPr marL="0" indent="190500" algn="ctr">
              <a:spcBef>
                <a:spcPts val="0"/>
              </a:spcBef>
              <a:buClr>
                <a:schemeClr val="dk2"/>
              </a:buClr>
              <a:buSzPct val="100000"/>
              <a:buNone/>
              <a:defRPr sz="3000">
                <a:solidFill>
                  <a:schemeClr val="dk2"/>
                </a:solidFill>
              </a:defRPr>
            </a:lvl7pPr>
            <a:lvl8pPr marL="0" indent="190500" algn="ctr">
              <a:spcBef>
                <a:spcPts val="0"/>
              </a:spcBef>
              <a:buClr>
                <a:schemeClr val="dk2"/>
              </a:buClr>
              <a:buSzPct val="100000"/>
              <a:buNone/>
              <a:defRPr sz="3000">
                <a:solidFill>
                  <a:schemeClr val="dk2"/>
                </a:solidFill>
              </a:defRPr>
            </a:lvl8pPr>
            <a:lvl9pPr marL="0" indent="190500" algn="ctr">
              <a:spcBef>
                <a:spcPts val="0"/>
              </a:spcBef>
              <a:buClr>
                <a:schemeClr val="dk2"/>
              </a:buClr>
              <a:buSzPct val="100000"/>
              <a:buNone/>
              <a:defRPr sz="3000">
                <a:solidFill>
                  <a:schemeClr val="dk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05978"/>
            <a:ext cx="8229600" cy="857250"/>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2" name="Shape 12"/>
          <p:cNvSpPr txBox="1">
            <a:spLocks noGrp="1"/>
          </p:cNvSpPr>
          <p:nvPr>
            <p:ph type="body" idx="1"/>
          </p:nvPr>
        </p:nvSpPr>
        <p:spPr>
          <a:xfrm>
            <a:off x="457200" y="1200150"/>
            <a:ext cx="8229600" cy="3725680"/>
          </a:xfrm>
          <a:prstGeom prst="rect">
            <a:avLst/>
          </a:prstGeom>
        </p:spPr>
        <p:txBody>
          <a:bodyPr lIns="91425" tIns="91425" rIns="91425" bIns="91425" anchor="t" anchorCtr="0"/>
          <a:lstStyle>
            <a:lvl1pPr>
              <a:defRPr/>
            </a:lvl1pPr>
            <a:lvl2pPr indent="457200">
              <a:defRPr/>
            </a:lvl2pPr>
            <a:lvl3pPr indent="914400">
              <a:defRPr/>
            </a:lvl3pPr>
            <a:lvl4pPr indent="1371600">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05978"/>
            <a:ext cx="8229600" cy="857250"/>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5" name="Shape 15"/>
          <p:cNvSpPr txBox="1">
            <a:spLocks noGrp="1"/>
          </p:cNvSpPr>
          <p:nvPr>
            <p:ph type="body" idx="1"/>
          </p:nvPr>
        </p:nvSpPr>
        <p:spPr>
          <a:xfrm>
            <a:off x="457200" y="1200150"/>
            <a:ext cx="3994525" cy="3725680"/>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6" name="Shape 16"/>
          <p:cNvSpPr txBox="1">
            <a:spLocks noGrp="1"/>
          </p:cNvSpPr>
          <p:nvPr>
            <p:ph type="body" idx="2"/>
          </p:nvPr>
        </p:nvSpPr>
        <p:spPr>
          <a:xfrm>
            <a:off x="4692273" y="1200150"/>
            <a:ext cx="3994525" cy="3725680"/>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05978"/>
            <a:ext cx="8229600" cy="857250"/>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4406309"/>
            <a:ext cx="8229600" cy="519520"/>
          </a:xfrm>
          <a:prstGeom prst="rect">
            <a:avLst/>
          </a:prstGeom>
        </p:spPr>
        <p:txBody>
          <a:bodyPr lIns="91425" tIns="91425" rIns="91425" bIns="91425" anchor="t" anchorCtr="0"/>
          <a:lstStyle>
            <a:lvl1pPr marL="285750" indent="-171450" algn="ctr">
              <a:spcBef>
                <a:spcPts val="360"/>
              </a:spcBef>
              <a:buSzPct val="100000"/>
              <a:buNone/>
              <a:defRPr sz="1800"/>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857250"/>
          </a:xfrm>
          <a:prstGeom prst="rect">
            <a:avLst/>
          </a:prstGeom>
        </p:spPr>
        <p:txBody>
          <a:bodyPr lIns="91425" tIns="91425" rIns="91425" bIns="91425" anchor="b" anchorCtr="0"/>
          <a:lstStyle>
            <a:lvl1pPr marL="0">
              <a:buClr>
                <a:schemeClr val="dk1"/>
              </a:buClr>
              <a:buSzPct val="100000"/>
              <a:buNone/>
              <a:defRPr sz="3600" b="1">
                <a:solidFill>
                  <a:schemeClr val="dk1"/>
                </a:solidFill>
              </a:defRPr>
            </a:lvl1pPr>
            <a:lvl2pPr marL="0" indent="228600">
              <a:buClr>
                <a:schemeClr val="dk1"/>
              </a:buClr>
              <a:buSzPct val="100000"/>
              <a:buNone/>
              <a:defRPr sz="3600" b="1">
                <a:solidFill>
                  <a:schemeClr val="dk1"/>
                </a:solidFill>
              </a:defRPr>
            </a:lvl2pPr>
            <a:lvl3pPr marL="0" indent="228600">
              <a:buClr>
                <a:schemeClr val="dk1"/>
              </a:buClr>
              <a:buSzPct val="100000"/>
              <a:buNone/>
              <a:defRPr sz="3600" b="1">
                <a:solidFill>
                  <a:schemeClr val="dk1"/>
                </a:solidFill>
              </a:defRPr>
            </a:lvl3pPr>
            <a:lvl4pPr marL="0" indent="228600">
              <a:buClr>
                <a:schemeClr val="dk1"/>
              </a:buClr>
              <a:buSzPct val="100000"/>
              <a:buNone/>
              <a:defRPr sz="3600" b="1">
                <a:solidFill>
                  <a:schemeClr val="dk1"/>
                </a:solidFill>
              </a:defRPr>
            </a:lvl4pPr>
            <a:lvl5pPr marL="0" indent="228600">
              <a:buClr>
                <a:schemeClr val="dk1"/>
              </a:buClr>
              <a:buSzPct val="100000"/>
              <a:buNone/>
              <a:defRPr sz="3600" b="1">
                <a:solidFill>
                  <a:schemeClr val="dk1"/>
                </a:solidFill>
              </a:defRPr>
            </a:lvl5pPr>
            <a:lvl6pPr marL="0" indent="228600">
              <a:buClr>
                <a:schemeClr val="dk1"/>
              </a:buClr>
              <a:buSzPct val="100000"/>
              <a:buNone/>
              <a:defRPr sz="3600" b="1">
                <a:solidFill>
                  <a:schemeClr val="dk1"/>
                </a:solidFill>
              </a:defRPr>
            </a:lvl6pPr>
            <a:lvl7pPr marL="0" indent="228600">
              <a:buClr>
                <a:schemeClr val="dk1"/>
              </a:buClr>
              <a:buSzPct val="100000"/>
              <a:buNone/>
              <a:defRPr sz="3600" b="1">
                <a:solidFill>
                  <a:schemeClr val="dk1"/>
                </a:solidFill>
              </a:defRPr>
            </a:lvl7pPr>
            <a:lvl8pPr marL="0" indent="228600">
              <a:buClr>
                <a:schemeClr val="dk1"/>
              </a:buClr>
              <a:buSzPct val="100000"/>
              <a:buNone/>
              <a:defRPr sz="3600" b="1">
                <a:solidFill>
                  <a:schemeClr val="dk1"/>
                </a:solidFill>
              </a:defRPr>
            </a:lvl8pPr>
            <a:lvl9pPr marL="0" indent="228600">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200150"/>
            <a:ext cx="8229600" cy="3725680"/>
          </a:xfrm>
          <a:prstGeom prst="rect">
            <a:avLst/>
          </a:prstGeom>
        </p:spPr>
        <p:txBody>
          <a:bodyPr lIns="91425" tIns="91425" rIns="91425" bIns="91425" anchor="t" anchorCtr="0"/>
          <a:lstStyle>
            <a:lvl1pPr marL="342900" indent="-152400">
              <a:spcBef>
                <a:spcPts val="600"/>
              </a:spcBef>
              <a:buClr>
                <a:schemeClr val="dk1"/>
              </a:buClr>
              <a:buSzPct val="100000"/>
              <a:defRPr sz="3000">
                <a:solidFill>
                  <a:schemeClr val="dk1"/>
                </a:solidFill>
              </a:defRPr>
            </a:lvl1pPr>
            <a:lvl2pPr marL="742950" indent="-133350">
              <a:spcBef>
                <a:spcPts val="480"/>
              </a:spcBef>
              <a:buClr>
                <a:schemeClr val="dk1"/>
              </a:buClr>
              <a:buSzPct val="100000"/>
              <a:defRPr sz="2400">
                <a:solidFill>
                  <a:schemeClr val="dk1"/>
                </a:solidFill>
              </a:defRPr>
            </a:lvl2pPr>
            <a:lvl3pPr marL="1143000" indent="-76200">
              <a:spcBef>
                <a:spcPts val="480"/>
              </a:spcBef>
              <a:buClr>
                <a:schemeClr val="dk1"/>
              </a:buClr>
              <a:buSzPct val="100000"/>
              <a:defRPr sz="2400">
                <a:solidFill>
                  <a:schemeClr val="dk1"/>
                </a:solidFill>
              </a:defRPr>
            </a:lvl3pPr>
            <a:lvl4pPr marL="1600200" indent="-114300">
              <a:spcBef>
                <a:spcPts val="360"/>
              </a:spcBef>
              <a:buClr>
                <a:schemeClr val="dk1"/>
              </a:buClr>
              <a:buSzPct val="100000"/>
              <a:defRPr sz="1800">
                <a:solidFill>
                  <a:schemeClr val="dk1"/>
                </a:solidFill>
              </a:defRPr>
            </a:lvl4pPr>
            <a:lvl5pPr marL="2057400" indent="-114300">
              <a:spcBef>
                <a:spcPts val="360"/>
              </a:spcBef>
              <a:buClr>
                <a:schemeClr val="dk1"/>
              </a:buClr>
              <a:buSzPct val="100000"/>
              <a:defRPr sz="1800">
                <a:solidFill>
                  <a:schemeClr val="dk1"/>
                </a:solidFill>
              </a:defRPr>
            </a:lvl5pPr>
            <a:lvl6pPr marL="2514600" indent="-114300">
              <a:spcBef>
                <a:spcPts val="360"/>
              </a:spcBef>
              <a:buClr>
                <a:schemeClr val="dk1"/>
              </a:buClr>
              <a:buSzPct val="100000"/>
              <a:defRPr sz="1800">
                <a:solidFill>
                  <a:schemeClr val="dk1"/>
                </a:solidFill>
              </a:defRPr>
            </a:lvl6pPr>
            <a:lvl7pPr marL="2971800" indent="-114300">
              <a:spcBef>
                <a:spcPts val="360"/>
              </a:spcBef>
              <a:buClr>
                <a:schemeClr val="dk1"/>
              </a:buClr>
              <a:buSzPct val="100000"/>
              <a:defRPr sz="1800">
                <a:solidFill>
                  <a:schemeClr val="dk1"/>
                </a:solidFill>
              </a:defRPr>
            </a:lvl7pPr>
            <a:lvl8pPr marL="3429000" indent="-114300">
              <a:spcBef>
                <a:spcPts val="360"/>
              </a:spcBef>
              <a:buClr>
                <a:schemeClr val="dk1"/>
              </a:buClr>
              <a:buSzPct val="100000"/>
              <a:defRPr sz="1800">
                <a:solidFill>
                  <a:schemeClr val="dk1"/>
                </a:solidFill>
              </a:defRPr>
            </a:lvl8pPr>
            <a:lvl9pPr marL="3886200" indent="-114300">
              <a:spcBef>
                <a:spcPts val="360"/>
              </a:spcBef>
              <a:buClr>
                <a:schemeClr val="dk1"/>
              </a:buClr>
              <a:buSzPct val="100000"/>
              <a:defRPr sz="1800">
                <a:solidFill>
                  <a:schemeClr val="dk1"/>
                </a:solidFil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youtube.com/v/OVCxJ1aT24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a:hlinkClick r:id="rId3"/>
          </p:cNvPr>
          <p:cNvSpPr/>
          <p:nvPr/>
        </p:nvSpPr>
        <p:spPr>
          <a:xfrm>
            <a:off x="2286000" y="857250"/>
            <a:ext cx="4572000" cy="3429000"/>
          </a:xfrm>
          <a:prstGeom prst="rect">
            <a:avLst/>
          </a:prstGeom>
          <a:blipFill>
            <a:blip r:embed="rId4"/>
            <a:stretch>
              <a:fillRect/>
            </a:stretch>
          </a:blipFill>
          <a:ln>
            <a:noFill/>
          </a:ln>
        </p:spPr>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57200" y="-2"/>
            <a:ext cx="8229600" cy="1504800"/>
          </a:xfrm>
          <a:prstGeom prst="rect">
            <a:avLst/>
          </a:prstGeom>
        </p:spPr>
        <p:txBody>
          <a:bodyPr lIns="91425" tIns="91425" rIns="91425" bIns="91425" anchor="b" anchorCtr="0">
            <a:noAutofit/>
          </a:bodyPr>
          <a:lstStyle/>
          <a:p>
            <a:pPr lvl="0" algn="ctr" rtl="0">
              <a:buNone/>
            </a:pPr>
            <a:r>
              <a:rPr lang="en"/>
              <a:t>Canada in the 1920s:</a:t>
            </a:r>
          </a:p>
          <a:p>
            <a:pPr algn="ctr">
              <a:buNone/>
            </a:pPr>
            <a:r>
              <a:rPr lang="en"/>
              <a:t>The Roaring Twenties</a:t>
            </a:r>
          </a:p>
        </p:txBody>
      </p:sp>
      <p:pic>
        <p:nvPicPr>
          <p:cNvPr id="29" name="Shape 29"/>
          <p:cNvPicPr preferRelativeResize="0"/>
          <p:nvPr/>
        </p:nvPicPr>
        <p:blipFill>
          <a:blip r:embed="rId3"/>
          <a:stretch>
            <a:fillRect/>
          </a:stretch>
        </p:blipFill>
        <p:spPr>
          <a:xfrm>
            <a:off x="3204701" y="1504800"/>
            <a:ext cx="2376746" cy="3141074"/>
          </a:xfrm>
          <a:prstGeom prst="rect">
            <a:avLst/>
          </a:prstGeom>
          <a:noFill/>
          <a:ln>
            <a:noFill/>
          </a:ln>
        </p:spPr>
      </p:pic>
      <p:sp>
        <p:nvSpPr>
          <p:cNvPr id="30" name="Shape 30"/>
          <p:cNvSpPr txBox="1"/>
          <p:nvPr/>
        </p:nvSpPr>
        <p:spPr>
          <a:xfrm>
            <a:off x="1050750" y="4645875"/>
            <a:ext cx="7042500" cy="457200"/>
          </a:xfrm>
          <a:prstGeom prst="rect">
            <a:avLst/>
          </a:prstGeom>
        </p:spPr>
        <p:txBody>
          <a:bodyPr lIns="91425" tIns="91425" rIns="91425" bIns="91425" anchor="t" anchorCtr="0">
            <a:noAutofit/>
          </a:bodyPr>
          <a:lstStyle/>
          <a:p>
            <a:pPr>
              <a:buNone/>
            </a:pPr>
            <a:r>
              <a:rPr lang="en" sz="1000"/>
              <a:t>Life Magazine cover page celebrating the 1920s, http://theroaringtwentieshistory.blogspot.ca/p/events-of-twenties.html </a:t>
            </a: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lgn="ctr">
              <a:buNone/>
            </a:pPr>
            <a:r>
              <a:rPr lang="en" sz="3000" b="0">
                <a:solidFill>
                  <a:srgbClr val="000000"/>
                </a:solidFill>
              </a:rPr>
              <a:t>The Roaring Twenties</a:t>
            </a:r>
          </a:p>
        </p:txBody>
      </p:sp>
      <p:graphicFrame>
        <p:nvGraphicFramePr>
          <p:cNvPr id="36" name="Shape 36"/>
          <p:cNvGraphicFramePr/>
          <p:nvPr>
            <p:extLst>
              <p:ext uri="{D42A27DB-BD31-4B8C-83A1-F6EECF244321}">
                <p14:modId xmlns:p14="http://schemas.microsoft.com/office/powerpoint/2010/main" val="2291301719"/>
              </p:ext>
            </p:extLst>
          </p:nvPr>
        </p:nvGraphicFramePr>
        <p:xfrm>
          <a:off x="1528762" y="1244125"/>
          <a:ext cx="6086475" cy="2712615"/>
        </p:xfrm>
        <a:graphic>
          <a:graphicData uri="http://schemas.openxmlformats.org/drawingml/2006/table">
            <a:tbl>
              <a:tblPr>
                <a:noFill/>
                <a:tableStyleId>{D868181A-5873-44A3-9D55-259E98AC7C70}</a:tableStyleId>
              </a:tblPr>
              <a:tblGrid>
                <a:gridCol w="3057525"/>
                <a:gridCol w="3028950"/>
              </a:tblGrid>
              <a:tr h="396225">
                <a:tc>
                  <a:txBody>
                    <a:bodyPr/>
                    <a:lstStyle/>
                    <a:p>
                      <a:pPr lvl="0" algn="ctr" rtl="0">
                        <a:lnSpc>
                          <a:spcPct val="115000"/>
                        </a:lnSpc>
                        <a:buNone/>
                      </a:pPr>
                      <a:r>
                        <a:rPr lang="en" sz="1100" b="1" dirty="0"/>
                        <a:t>Music</a:t>
                      </a:r>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c>
                  <a:txBody>
                    <a:bodyPr/>
                    <a:lstStyle/>
                    <a:p>
                      <a:r>
                        <a:rPr lang="en-US" sz="1200" dirty="0" smtClean="0"/>
                        <a:t>Jazz, fast, happy, fun</a:t>
                      </a:r>
                      <a:endParaRPr sz="1200" dirty="0"/>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r>
              <a:tr h="396225">
                <a:tc>
                  <a:txBody>
                    <a:bodyPr/>
                    <a:lstStyle/>
                    <a:p>
                      <a:pPr lvl="0" algn="ctr" rtl="0">
                        <a:lnSpc>
                          <a:spcPct val="115000"/>
                        </a:lnSpc>
                        <a:buNone/>
                      </a:pPr>
                      <a:r>
                        <a:rPr lang="en" sz="1100" b="1"/>
                        <a:t>Fashion</a:t>
                      </a:r>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c>
                  <a:txBody>
                    <a:bodyPr/>
                    <a:lstStyle/>
                    <a:p>
                      <a:r>
                        <a:rPr lang="en-US" sz="1200" dirty="0" smtClean="0"/>
                        <a:t>Women:</a:t>
                      </a:r>
                      <a:r>
                        <a:rPr lang="en-US" sz="1200" baseline="0" dirty="0" smtClean="0"/>
                        <a:t> dresses (sometimes showing knees and shoulders), Hats, short hair</a:t>
                      </a:r>
                    </a:p>
                    <a:p>
                      <a:r>
                        <a:rPr lang="en-US" sz="1200" baseline="0" dirty="0" smtClean="0"/>
                        <a:t>Men: nice suits</a:t>
                      </a:r>
                      <a:endParaRPr sz="1200" dirty="0"/>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r>
              <a:tr h="396225">
                <a:tc>
                  <a:txBody>
                    <a:bodyPr/>
                    <a:lstStyle/>
                    <a:p>
                      <a:pPr lvl="0" algn="ctr" rtl="0">
                        <a:lnSpc>
                          <a:spcPct val="115000"/>
                        </a:lnSpc>
                        <a:buNone/>
                      </a:pPr>
                      <a:r>
                        <a:rPr lang="en" sz="1100" b="1"/>
                        <a:t>Technology</a:t>
                      </a:r>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c>
                  <a:txBody>
                    <a:bodyPr/>
                    <a:lstStyle/>
                    <a:p>
                      <a:r>
                        <a:rPr lang="en-US" sz="1200" dirty="0" smtClean="0"/>
                        <a:t>Cars, train, camera, record players</a:t>
                      </a:r>
                      <a:endParaRPr sz="1200" dirty="0"/>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r>
              <a:tr h="396225">
                <a:tc>
                  <a:txBody>
                    <a:bodyPr/>
                    <a:lstStyle/>
                    <a:p>
                      <a:pPr lvl="0" algn="ctr" rtl="0">
                        <a:lnSpc>
                          <a:spcPct val="115000"/>
                        </a:lnSpc>
                        <a:buNone/>
                      </a:pPr>
                      <a:r>
                        <a:rPr lang="en" sz="1100" b="1"/>
                        <a:t>Social behaviours</a:t>
                      </a:r>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c>
                  <a:txBody>
                    <a:bodyPr/>
                    <a:lstStyle/>
                    <a:p>
                      <a:r>
                        <a:rPr lang="en-US" dirty="0" smtClean="0"/>
                        <a:t>Fast, crazy dancing, parties</a:t>
                      </a:r>
                      <a:endParaRPr dirty="0"/>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r>
              <a:tr h="396225">
                <a:tc>
                  <a:txBody>
                    <a:bodyPr/>
                    <a:lstStyle/>
                    <a:p>
                      <a:pPr lvl="0" algn="ctr" rtl="0">
                        <a:lnSpc>
                          <a:spcPct val="115000"/>
                        </a:lnSpc>
                        <a:buNone/>
                      </a:pPr>
                      <a:r>
                        <a:rPr lang="en" sz="1100" b="1"/>
                        <a:t>Mood/Atmosphere</a:t>
                      </a:r>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c>
                  <a:txBody>
                    <a:bodyPr/>
                    <a:lstStyle/>
                    <a:p>
                      <a:r>
                        <a:rPr lang="en-US" dirty="0" smtClean="0"/>
                        <a:t>Happy, joyful, relaxing, cheerful</a:t>
                      </a:r>
                      <a:endParaRPr dirty="0"/>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r>
              <a:tr h="396225">
                <a:tc>
                  <a:txBody>
                    <a:bodyPr/>
                    <a:lstStyle/>
                    <a:p>
                      <a:pPr lvl="0" algn="ctr" rtl="0">
                        <a:lnSpc>
                          <a:spcPct val="115000"/>
                        </a:lnSpc>
                        <a:buNone/>
                      </a:pPr>
                      <a:r>
                        <a:rPr lang="en" sz="1100" b="1"/>
                        <a:t>Other?</a:t>
                      </a:r>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c>
                  <a:txBody>
                    <a:bodyPr/>
                    <a:lstStyle/>
                    <a:p>
                      <a:pPr lvl="0" rtl="0">
                        <a:buNone/>
                      </a:pPr>
                      <a:r>
                        <a:rPr lang="en" dirty="0"/>
                        <a:t> </a:t>
                      </a:r>
                    </a:p>
                  </a:txBody>
                  <a:tcPr marL="68575" marR="68575" marT="91425" marB="91425">
                    <a:lnL w="12700" cap="flat">
                      <a:solidFill>
                        <a:srgbClr val="404040"/>
                      </a:solidFill>
                      <a:prstDash val="solid"/>
                      <a:round/>
                      <a:headEnd type="none" w="med" len="med"/>
                      <a:tailEnd type="none" w="med" len="med"/>
                    </a:lnL>
                    <a:lnR w="12700" cap="flat">
                      <a:solidFill>
                        <a:srgbClr val="404040"/>
                      </a:solidFill>
                      <a:prstDash val="solid"/>
                      <a:round/>
                      <a:headEnd type="none" w="med" len="med"/>
                      <a:tailEnd type="none" w="med" len="med"/>
                    </a:lnR>
                    <a:lnT w="12700" cap="flat">
                      <a:solidFill>
                        <a:srgbClr val="404040"/>
                      </a:solidFill>
                      <a:prstDash val="solid"/>
                      <a:round/>
                      <a:headEnd type="none" w="med" len="med"/>
                      <a:tailEnd type="none" w="med" len="med"/>
                    </a:lnT>
                    <a:lnB w="12700" cap="flat">
                      <a:solidFill>
                        <a:srgbClr val="404040"/>
                      </a:solidFill>
                      <a:prstDash val="solid"/>
                      <a:round/>
                      <a:headEnd type="none" w="med" len="med"/>
                      <a:tailEnd type="none" w="med" len="med"/>
                    </a:lnB>
                    <a:solidFill>
                      <a:srgbClr val="C0C0C0"/>
                    </a:solidFill>
                  </a:tcPr>
                </a:tc>
              </a:tr>
            </a:tbl>
          </a:graphicData>
        </a:graphic>
      </p:graphicFrame>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05972"/>
            <a:ext cx="8229600" cy="1382100"/>
          </a:xfrm>
          <a:prstGeom prst="rect">
            <a:avLst/>
          </a:prstGeom>
        </p:spPr>
        <p:txBody>
          <a:bodyPr lIns="91425" tIns="91425" rIns="91425" bIns="91425" anchor="b" anchorCtr="0">
            <a:noAutofit/>
          </a:bodyPr>
          <a:lstStyle/>
          <a:p>
            <a:pPr lvl="0" algn="ctr" rtl="0">
              <a:buNone/>
            </a:pPr>
            <a:r>
              <a:rPr lang="en"/>
              <a:t>The Roaring Twenties: </a:t>
            </a:r>
          </a:p>
          <a:p>
            <a:pPr algn="ctr">
              <a:buNone/>
            </a:pPr>
            <a:r>
              <a:rPr lang="en"/>
              <a:t>Vocabulary (p. 83)</a:t>
            </a:r>
          </a:p>
        </p:txBody>
      </p:sp>
      <p:sp>
        <p:nvSpPr>
          <p:cNvPr id="42" name="Shape 42"/>
          <p:cNvSpPr txBox="1">
            <a:spLocks noGrp="1"/>
          </p:cNvSpPr>
          <p:nvPr>
            <p:ph type="body" idx="1"/>
          </p:nvPr>
        </p:nvSpPr>
        <p:spPr>
          <a:xfrm>
            <a:off x="457200" y="1588075"/>
            <a:ext cx="7651499" cy="3431700"/>
          </a:xfrm>
          <a:prstGeom prst="rect">
            <a:avLst/>
          </a:prstGeom>
        </p:spPr>
        <p:txBody>
          <a:bodyPr lIns="91425" tIns="91425" rIns="91425" bIns="91425" anchor="t" anchorCtr="0">
            <a:noAutofit/>
          </a:bodyPr>
          <a:lstStyle/>
          <a:p>
            <a:pPr lvl="0" rtl="0">
              <a:lnSpc>
                <a:spcPct val="200000"/>
              </a:lnSpc>
              <a:buNone/>
            </a:pPr>
            <a:r>
              <a:rPr lang="en" sz="1800" b="1" u="sng"/>
              <a:t>Economic boom</a:t>
            </a:r>
            <a:r>
              <a:rPr lang="en" sz="1800"/>
              <a:t> (noun): Time of high economic growth </a:t>
            </a:r>
          </a:p>
          <a:p>
            <a:pPr lvl="0" rtl="0">
              <a:lnSpc>
                <a:spcPct val="100000"/>
              </a:lnSpc>
              <a:buNone/>
            </a:pPr>
            <a:r>
              <a:rPr lang="en" sz="1800" b="1" u="sng"/>
              <a:t>Prosperity</a:t>
            </a:r>
            <a:r>
              <a:rPr lang="en" sz="1800"/>
              <a:t> (noun): Success, usually by making a lot of money</a:t>
            </a:r>
          </a:p>
          <a:p>
            <a:pPr lvl="0" rtl="0">
              <a:lnSpc>
                <a:spcPct val="100000"/>
              </a:lnSpc>
              <a:buNone/>
            </a:pPr>
            <a:r>
              <a:rPr lang="en" sz="1800"/>
              <a:t>	Adjective: A person is </a:t>
            </a:r>
            <a:r>
              <a:rPr lang="en" sz="1800" u="sng"/>
              <a:t>prosperous</a:t>
            </a:r>
          </a:p>
          <a:p>
            <a:pPr lvl="0" rtl="0">
              <a:lnSpc>
                <a:spcPct val="100000"/>
              </a:lnSpc>
              <a:buNone/>
            </a:pPr>
            <a:r>
              <a:rPr lang="en" sz="1800" u="sng"/>
              <a:t>	</a:t>
            </a:r>
            <a:r>
              <a:rPr lang="en" sz="1800"/>
              <a:t>Verb: To </a:t>
            </a:r>
            <a:r>
              <a:rPr lang="en" sz="1800" u="sng"/>
              <a:t>prosper</a:t>
            </a:r>
            <a:r>
              <a:rPr lang="en" sz="1800"/>
              <a:t> </a:t>
            </a:r>
          </a:p>
          <a:p>
            <a:pPr lvl="0" rtl="0">
              <a:lnSpc>
                <a:spcPct val="200000"/>
              </a:lnSpc>
              <a:buNone/>
            </a:pPr>
            <a:r>
              <a:rPr lang="en" sz="1800" b="1" u="sng"/>
              <a:t>Income/wage</a:t>
            </a:r>
            <a:r>
              <a:rPr lang="en" sz="1800"/>
              <a:t> (noun): Money received for work </a:t>
            </a:r>
          </a:p>
          <a:p>
            <a:pPr lvl="0" rtl="0">
              <a:lnSpc>
                <a:spcPct val="100000"/>
              </a:lnSpc>
              <a:buNone/>
            </a:pPr>
            <a:r>
              <a:rPr lang="en" sz="1800" b="1" u="sng"/>
              <a:t>Leisure</a:t>
            </a:r>
            <a:r>
              <a:rPr lang="en" sz="1800"/>
              <a:t> (noun): Freedom from duties and responsibilities such as working; Free time</a:t>
            </a:r>
          </a:p>
          <a:p>
            <a:endParaRPr lang="en" sz="1800"/>
          </a:p>
          <a:p>
            <a:endParaRPr lang="en" sz="1800"/>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05973"/>
            <a:ext cx="8229600" cy="1311899"/>
          </a:xfrm>
          <a:prstGeom prst="rect">
            <a:avLst/>
          </a:prstGeom>
        </p:spPr>
        <p:txBody>
          <a:bodyPr lIns="91425" tIns="91425" rIns="91425" bIns="91425" anchor="b" anchorCtr="0">
            <a:noAutofit/>
          </a:bodyPr>
          <a:lstStyle/>
          <a:p>
            <a:pPr lvl="0" algn="ctr" rtl="0">
              <a:buClr>
                <a:schemeClr val="dk1"/>
              </a:buClr>
              <a:buSzPct val="30555"/>
              <a:buFont typeface="Arial"/>
              <a:buNone/>
            </a:pPr>
            <a:r>
              <a:rPr lang="en"/>
              <a:t>The Roaring Twenties: </a:t>
            </a:r>
          </a:p>
          <a:p>
            <a:pPr lvl="0" algn="ctr">
              <a:buClr>
                <a:schemeClr val="dk1"/>
              </a:buClr>
              <a:buSzPct val="30555"/>
              <a:buFont typeface="Arial"/>
              <a:buNone/>
            </a:pPr>
            <a:r>
              <a:rPr lang="en"/>
              <a:t>Vocabulary (p. 83)</a:t>
            </a:r>
          </a:p>
        </p:txBody>
      </p:sp>
      <p:sp>
        <p:nvSpPr>
          <p:cNvPr id="48" name="Shape 48"/>
          <p:cNvSpPr txBox="1">
            <a:spLocks noGrp="1"/>
          </p:cNvSpPr>
          <p:nvPr>
            <p:ph type="body" idx="1"/>
          </p:nvPr>
        </p:nvSpPr>
        <p:spPr>
          <a:xfrm>
            <a:off x="457200" y="1621750"/>
            <a:ext cx="8229600" cy="3521700"/>
          </a:xfrm>
          <a:prstGeom prst="rect">
            <a:avLst/>
          </a:prstGeom>
        </p:spPr>
        <p:txBody>
          <a:bodyPr lIns="91425" tIns="91425" rIns="91425" bIns="91425" anchor="t" anchorCtr="0">
            <a:noAutofit/>
          </a:bodyPr>
          <a:lstStyle/>
          <a:p>
            <a:pPr lvl="0" rtl="0">
              <a:buNone/>
            </a:pPr>
            <a:r>
              <a:rPr lang="en" sz="1800" b="1" u="sng"/>
              <a:t>Rebel</a:t>
            </a:r>
            <a:r>
              <a:rPr lang="en" sz="1800"/>
              <a:t> (verb): resisting authority, control or tradition</a:t>
            </a:r>
          </a:p>
          <a:p>
            <a:pPr lvl="0" rtl="0">
              <a:buNone/>
            </a:pPr>
            <a:r>
              <a:rPr lang="en" sz="1800"/>
              <a:t>	Noun: A person is a </a:t>
            </a:r>
            <a:r>
              <a:rPr lang="en" sz="1800" u="sng"/>
              <a:t>rebel</a:t>
            </a:r>
          </a:p>
          <a:p>
            <a:pPr lvl="0" rtl="0">
              <a:buNone/>
            </a:pPr>
            <a:r>
              <a:rPr lang="en" sz="1800"/>
              <a:t>	Adjective: He is </a:t>
            </a:r>
            <a:r>
              <a:rPr lang="en" sz="1800" u="sng"/>
              <a:t>rebellious</a:t>
            </a:r>
          </a:p>
          <a:p>
            <a:endParaRPr lang="en" sz="1800" u="sng"/>
          </a:p>
          <a:p>
            <a:pPr lvl="0" rtl="0">
              <a:buNone/>
            </a:pPr>
            <a:r>
              <a:rPr lang="en" sz="1800" b="1" u="sng"/>
              <a:t>Strict</a:t>
            </a:r>
            <a:r>
              <a:rPr lang="en" sz="1800"/>
              <a:t> (noun): demanding that people obey rules and behave in a certain way</a:t>
            </a:r>
          </a:p>
          <a:p>
            <a:endParaRPr lang="en" sz="1800"/>
          </a:p>
          <a:p>
            <a:pPr lvl="0" rtl="0">
              <a:buNone/>
            </a:pPr>
            <a:r>
              <a:rPr lang="en" sz="1800" b="1" u="sng"/>
              <a:t>Carefree</a:t>
            </a:r>
            <a:r>
              <a:rPr lang="en" sz="1800"/>
              <a:t> (adjective): free from stress or responsibility</a:t>
            </a:r>
          </a:p>
          <a:p>
            <a:endParaRPr lang="en" sz="1800"/>
          </a:p>
          <a:p>
            <a:pPr lvl="0" rtl="0">
              <a:buNone/>
            </a:pPr>
            <a:r>
              <a:rPr lang="en" sz="1800" b="1" u="sng"/>
              <a:t>“Hard times”</a:t>
            </a:r>
            <a:r>
              <a:rPr lang="en" sz="1800"/>
              <a:t> (idiom): to lose your money and start to have a difficult life</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lvl="0" rtl="0">
              <a:buNone/>
            </a:pPr>
            <a:r>
              <a:rPr lang="en" sz="1800" b="1" u="sng"/>
              <a:t>Modern</a:t>
            </a:r>
            <a:r>
              <a:rPr lang="en" sz="1800"/>
              <a:t> (adjective): belonging to the present day, instead of the past</a:t>
            </a:r>
          </a:p>
          <a:p>
            <a:endParaRPr lang="en" sz="1800"/>
          </a:p>
          <a:p>
            <a:pPr lvl="0" rtl="0">
              <a:buNone/>
            </a:pPr>
            <a:r>
              <a:rPr lang="en" sz="1800" b="1" u="sng"/>
              <a:t>Wealthy</a:t>
            </a:r>
            <a:r>
              <a:rPr lang="en" sz="1800"/>
              <a:t> (adjective): having a lot of money or resources</a:t>
            </a:r>
          </a:p>
          <a:p>
            <a:endParaRPr lang="en" sz="1800"/>
          </a:p>
          <a:p>
            <a:pPr lvl="0" rtl="0">
              <a:buNone/>
            </a:pPr>
            <a:r>
              <a:rPr lang="en" sz="1800" b="1" u="sng"/>
              <a:t>Appliance</a:t>
            </a:r>
            <a:r>
              <a:rPr lang="en" sz="1800"/>
              <a:t> (noun): equipment designed to perform a specific task, usually around the house</a:t>
            </a:r>
          </a:p>
          <a:p>
            <a:pPr lvl="0" rtl="0">
              <a:buNone/>
            </a:pPr>
            <a:r>
              <a:rPr lang="en" sz="1800"/>
              <a:t>	ex: washer (laundry), blender, toaster</a:t>
            </a:r>
          </a:p>
          <a:p>
            <a:endParaRPr lang="en" sz="1800"/>
          </a:p>
          <a:p>
            <a:pPr>
              <a:buNone/>
            </a:pPr>
            <a:r>
              <a:rPr lang="en" sz="1800" b="1" u="sng"/>
              <a:t>“Live up to”</a:t>
            </a:r>
            <a:r>
              <a:rPr lang="en" sz="1800"/>
              <a:t> (idiom): meet expectations</a:t>
            </a:r>
          </a:p>
        </p:txBody>
      </p:sp>
      <p:sp>
        <p:nvSpPr>
          <p:cNvPr id="54" name="Shape 54"/>
          <p:cNvSpPr txBox="1">
            <a:spLocks noGrp="1"/>
          </p:cNvSpPr>
          <p:nvPr>
            <p:ph type="title"/>
          </p:nvPr>
        </p:nvSpPr>
        <p:spPr>
          <a:xfrm>
            <a:off x="457200" y="82173"/>
            <a:ext cx="8229600" cy="1311899"/>
          </a:xfrm>
          <a:prstGeom prst="rect">
            <a:avLst/>
          </a:prstGeom>
        </p:spPr>
        <p:txBody>
          <a:bodyPr lIns="91425" tIns="91425" rIns="91425" bIns="91425" anchor="b" anchorCtr="0">
            <a:noAutofit/>
          </a:bodyPr>
          <a:lstStyle/>
          <a:p>
            <a:pPr lvl="0" algn="ctr" rtl="0">
              <a:buClr>
                <a:schemeClr val="dk1"/>
              </a:buClr>
              <a:buSzPct val="30555"/>
              <a:buFont typeface="Arial"/>
              <a:buNone/>
            </a:pPr>
            <a:r>
              <a:rPr lang="en"/>
              <a:t>The Roaring Twenties: </a:t>
            </a:r>
          </a:p>
          <a:p>
            <a:pPr lvl="0" algn="ctr" rtl="0">
              <a:buClr>
                <a:schemeClr val="dk1"/>
              </a:buClr>
              <a:buSzPct val="30555"/>
              <a:buFont typeface="Arial"/>
              <a:buNone/>
            </a:pPr>
            <a:r>
              <a:rPr lang="en"/>
              <a:t>Vocabulary (p. 110)</a:t>
            </a: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lvl="0" rtl="0">
              <a:buNone/>
            </a:pPr>
            <a:r>
              <a:rPr lang="en" sz="1600" b="1" u="sng" dirty="0"/>
              <a:t>Discourage</a:t>
            </a:r>
            <a:r>
              <a:rPr lang="en" sz="1600" dirty="0"/>
              <a:t> (verb): cause someone to lose confidence or enthusiasm</a:t>
            </a:r>
          </a:p>
          <a:p>
            <a:endParaRPr lang="en" sz="1600" dirty="0"/>
          </a:p>
          <a:p>
            <a:pPr lvl="0" rtl="0">
              <a:buNone/>
            </a:pPr>
            <a:r>
              <a:rPr lang="en" sz="1600" b="1" u="sng" dirty="0"/>
              <a:t>Minimum-wage</a:t>
            </a:r>
            <a:r>
              <a:rPr lang="en" sz="1600" dirty="0"/>
              <a:t> (noun): the lowest wage allowed by law</a:t>
            </a:r>
          </a:p>
          <a:p>
            <a:endParaRPr lang="en" sz="1600" dirty="0"/>
          </a:p>
          <a:p>
            <a:pPr lvl="0" rtl="0">
              <a:buNone/>
            </a:pPr>
            <a:r>
              <a:rPr lang="en" sz="1600" b="1" u="sng" dirty="0"/>
              <a:t>Feminine</a:t>
            </a:r>
            <a:r>
              <a:rPr lang="en" sz="1600" dirty="0"/>
              <a:t> (adjective): qualities traditionally associated with women (delicate, pretty, etc)</a:t>
            </a:r>
          </a:p>
          <a:p>
            <a:endParaRPr lang="en" sz="1600" dirty="0"/>
          </a:p>
          <a:p>
            <a:pPr lvl="0" rtl="0">
              <a:buNone/>
            </a:pPr>
            <a:r>
              <a:rPr lang="en" sz="1600" b="1" u="sng" dirty="0"/>
              <a:t>Exclusive</a:t>
            </a:r>
            <a:r>
              <a:rPr lang="en" sz="1600" dirty="0"/>
              <a:t> (adjective): restricting or limiting to certain people or groups</a:t>
            </a:r>
          </a:p>
          <a:p>
            <a:endParaRPr lang="en" sz="1600" dirty="0"/>
          </a:p>
          <a:p>
            <a:pPr lvl="0" rtl="0">
              <a:buNone/>
            </a:pPr>
            <a:r>
              <a:rPr lang="en" sz="1600" dirty="0"/>
              <a:t>“</a:t>
            </a:r>
            <a:r>
              <a:rPr lang="en" sz="1600" b="1" u="sng" dirty="0"/>
              <a:t>Bottom rung</a:t>
            </a:r>
            <a:r>
              <a:rPr lang="en" sz="1600" dirty="0"/>
              <a:t>” (idiom): at the lowest level of pay and status</a:t>
            </a:r>
          </a:p>
          <a:p>
            <a:endParaRPr lang="en" sz="1600" dirty="0"/>
          </a:p>
          <a:p>
            <a:pPr>
              <a:buNone/>
            </a:pPr>
            <a:r>
              <a:rPr lang="en" sz="1600" dirty="0"/>
              <a:t>“</a:t>
            </a:r>
            <a:r>
              <a:rPr lang="en" sz="1600" b="1" u="sng" dirty="0"/>
              <a:t>Hard to come by</a:t>
            </a:r>
            <a:r>
              <a:rPr lang="en" sz="1600" dirty="0"/>
              <a:t>” (idiom): difficult to find</a:t>
            </a:r>
          </a:p>
        </p:txBody>
      </p:sp>
      <p:sp>
        <p:nvSpPr>
          <p:cNvPr id="60" name="Shape 60"/>
          <p:cNvSpPr txBox="1">
            <a:spLocks noGrp="1"/>
          </p:cNvSpPr>
          <p:nvPr>
            <p:ph type="title"/>
          </p:nvPr>
        </p:nvSpPr>
        <p:spPr>
          <a:xfrm>
            <a:off x="457200" y="59648"/>
            <a:ext cx="8229600" cy="1311899"/>
          </a:xfrm>
          <a:prstGeom prst="rect">
            <a:avLst/>
          </a:prstGeom>
        </p:spPr>
        <p:txBody>
          <a:bodyPr lIns="91425" tIns="91425" rIns="91425" bIns="91425" anchor="b" anchorCtr="0">
            <a:noAutofit/>
          </a:bodyPr>
          <a:lstStyle/>
          <a:p>
            <a:pPr lvl="0" algn="ctr" rtl="0">
              <a:buClr>
                <a:schemeClr val="dk1"/>
              </a:buClr>
              <a:buSzPct val="30555"/>
              <a:buFont typeface="Arial"/>
              <a:buNone/>
            </a:pPr>
            <a:r>
              <a:rPr lang="en"/>
              <a:t>The Roaring Twenties: </a:t>
            </a:r>
          </a:p>
          <a:p>
            <a:pPr lvl="0" algn="ctr" rtl="0">
              <a:buClr>
                <a:schemeClr val="dk1"/>
              </a:buClr>
              <a:buSzPct val="30555"/>
              <a:buFont typeface="Arial"/>
              <a:buNone/>
            </a:pPr>
            <a:r>
              <a:rPr lang="en"/>
              <a:t>Vocabulary (p. 111)</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15200" y="205978"/>
            <a:ext cx="8229600" cy="857400"/>
          </a:xfrm>
          <a:prstGeom prst="rect">
            <a:avLst/>
          </a:prstGeom>
        </p:spPr>
        <p:txBody>
          <a:bodyPr lIns="91425" tIns="91425" rIns="91425" bIns="91425" anchor="b" anchorCtr="0">
            <a:noAutofit/>
          </a:bodyPr>
          <a:lstStyle/>
          <a:p>
            <a:pPr algn="ctr">
              <a:buNone/>
            </a:pPr>
            <a:r>
              <a:rPr lang="en"/>
              <a:t>The Roaring Twenties: Cars</a:t>
            </a:r>
          </a:p>
        </p:txBody>
      </p:sp>
      <p:pic>
        <p:nvPicPr>
          <p:cNvPr id="66" name="Shape 66"/>
          <p:cNvPicPr preferRelativeResize="0"/>
          <p:nvPr/>
        </p:nvPicPr>
        <p:blipFill>
          <a:blip r:embed="rId3"/>
          <a:stretch>
            <a:fillRect/>
          </a:stretch>
        </p:blipFill>
        <p:spPr>
          <a:xfrm>
            <a:off x="714025" y="1399349"/>
            <a:ext cx="7715949" cy="2769225"/>
          </a:xfrm>
          <a:prstGeom prst="rect">
            <a:avLst/>
          </a:prstGeom>
          <a:noFill/>
          <a:ln>
            <a:noFill/>
          </a:ln>
        </p:spPr>
      </p:pic>
      <p:sp>
        <p:nvSpPr>
          <p:cNvPr id="67" name="Shape 67"/>
          <p:cNvSpPr txBox="1"/>
          <p:nvPr/>
        </p:nvSpPr>
        <p:spPr>
          <a:xfrm>
            <a:off x="1012950" y="4423175"/>
            <a:ext cx="7034100" cy="663900"/>
          </a:xfrm>
          <a:prstGeom prst="rect">
            <a:avLst/>
          </a:prstGeom>
        </p:spPr>
        <p:txBody>
          <a:bodyPr lIns="91425" tIns="91425" rIns="91425" bIns="91425" anchor="t" anchorCtr="0">
            <a:noAutofit/>
          </a:bodyPr>
          <a:lstStyle/>
          <a:p>
            <a:pPr algn="ctr">
              <a:buNone/>
            </a:pPr>
            <a:r>
              <a:rPr lang="en"/>
              <a:t>During the boom years of the 1920s, advertisements tried to persuade Canadians to buy cars such as this 1928 Model A Ford</a:t>
            </a: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15200" y="205978"/>
            <a:ext cx="8229600" cy="857400"/>
          </a:xfrm>
          <a:prstGeom prst="rect">
            <a:avLst/>
          </a:prstGeom>
        </p:spPr>
        <p:txBody>
          <a:bodyPr lIns="91425" tIns="91425" rIns="91425" bIns="91425" anchor="b" anchorCtr="0">
            <a:noAutofit/>
          </a:bodyPr>
          <a:lstStyle/>
          <a:p>
            <a:pPr lvl="0" algn="ctr" rtl="0">
              <a:buNone/>
            </a:pPr>
            <a:r>
              <a:rPr lang="en"/>
              <a:t>The Roaring Twenties: Cars</a:t>
            </a:r>
          </a:p>
        </p:txBody>
      </p:sp>
      <p:pic>
        <p:nvPicPr>
          <p:cNvPr id="73" name="Shape 73"/>
          <p:cNvPicPr preferRelativeResize="0"/>
          <p:nvPr/>
        </p:nvPicPr>
        <p:blipFill>
          <a:blip r:embed="rId3"/>
          <a:stretch>
            <a:fillRect/>
          </a:stretch>
        </p:blipFill>
        <p:spPr>
          <a:xfrm>
            <a:off x="2137521" y="1063371"/>
            <a:ext cx="4784950" cy="3126175"/>
          </a:xfrm>
          <a:prstGeom prst="rect">
            <a:avLst/>
          </a:prstGeom>
          <a:noFill/>
          <a:ln>
            <a:noFill/>
          </a:ln>
        </p:spPr>
      </p:pic>
      <p:sp>
        <p:nvSpPr>
          <p:cNvPr id="74" name="Shape 74"/>
          <p:cNvSpPr txBox="1"/>
          <p:nvPr/>
        </p:nvSpPr>
        <p:spPr>
          <a:xfrm>
            <a:off x="2459850" y="4311100"/>
            <a:ext cx="4224300" cy="457200"/>
          </a:xfrm>
          <a:prstGeom prst="rect">
            <a:avLst/>
          </a:prstGeom>
        </p:spPr>
        <p:txBody>
          <a:bodyPr lIns="91425" tIns="91425" rIns="91425" bIns="91425" anchor="t" anchorCtr="0">
            <a:noAutofit/>
          </a:bodyPr>
          <a:lstStyle/>
          <a:p>
            <a:pPr>
              <a:buNone/>
            </a:pPr>
            <a:r>
              <a:rPr lang="en"/>
              <a:t>By 1924, downtown Toronto was full of cars</a:t>
            </a:r>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lgn="ctr">
              <a:buNone/>
            </a:pPr>
            <a:r>
              <a:rPr lang="en"/>
              <a:t>The Roaring Twenties: Flappers</a:t>
            </a:r>
          </a:p>
        </p:txBody>
      </p:sp>
      <p:pic>
        <p:nvPicPr>
          <p:cNvPr id="80" name="Shape 80"/>
          <p:cNvPicPr preferRelativeResize="0"/>
          <p:nvPr/>
        </p:nvPicPr>
        <p:blipFill>
          <a:blip r:embed="rId3"/>
          <a:stretch>
            <a:fillRect/>
          </a:stretch>
        </p:blipFill>
        <p:spPr>
          <a:xfrm>
            <a:off x="3437698" y="1063374"/>
            <a:ext cx="2268625" cy="3414324"/>
          </a:xfrm>
          <a:prstGeom prst="rect">
            <a:avLst/>
          </a:prstGeom>
          <a:noFill/>
          <a:ln>
            <a:noFill/>
          </a:ln>
        </p:spPr>
      </p:pic>
      <p:pic>
        <p:nvPicPr>
          <p:cNvPr id="81" name="Shape 81"/>
          <p:cNvPicPr preferRelativeResize="0"/>
          <p:nvPr/>
        </p:nvPicPr>
        <p:blipFill>
          <a:blip r:embed="rId4"/>
          <a:stretch>
            <a:fillRect/>
          </a:stretch>
        </p:blipFill>
        <p:spPr>
          <a:xfrm>
            <a:off x="6519223" y="1063387"/>
            <a:ext cx="1745424" cy="3320299"/>
          </a:xfrm>
          <a:prstGeom prst="rect">
            <a:avLst/>
          </a:prstGeom>
          <a:noFill/>
          <a:ln>
            <a:noFill/>
          </a:ln>
        </p:spPr>
      </p:pic>
      <p:pic>
        <p:nvPicPr>
          <p:cNvPr id="82" name="Shape 82"/>
          <p:cNvPicPr preferRelativeResize="0"/>
          <p:nvPr/>
        </p:nvPicPr>
        <p:blipFill>
          <a:blip r:embed="rId5"/>
          <a:stretch>
            <a:fillRect/>
          </a:stretch>
        </p:blipFill>
        <p:spPr>
          <a:xfrm>
            <a:off x="766375" y="1063375"/>
            <a:ext cx="1858425" cy="3590975"/>
          </a:xfrm>
          <a:prstGeom prst="rect">
            <a:avLst/>
          </a:prstGeom>
          <a:noFill/>
          <a:ln>
            <a:noFill/>
          </a:ln>
        </p:spPr>
      </p:pic>
      <p:sp>
        <p:nvSpPr>
          <p:cNvPr id="83" name="Shape 83"/>
          <p:cNvSpPr txBox="1"/>
          <p:nvPr/>
        </p:nvSpPr>
        <p:spPr>
          <a:xfrm>
            <a:off x="766375" y="4654350"/>
            <a:ext cx="7928999" cy="457200"/>
          </a:xfrm>
          <a:prstGeom prst="rect">
            <a:avLst/>
          </a:prstGeom>
        </p:spPr>
        <p:txBody>
          <a:bodyPr lIns="91425" tIns="91425" rIns="91425" bIns="91425" anchor="t" anchorCtr="0">
            <a:noAutofit/>
          </a:bodyPr>
          <a:lstStyle/>
          <a:p>
            <a:pPr algn="ctr">
              <a:buNone/>
            </a:pPr>
            <a:r>
              <a:rPr lang="en"/>
              <a:t>In the prosperity of the 1920s, the hemlines of women’s dresses crept above the knee</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457200" y="205973"/>
            <a:ext cx="8229600" cy="1144500"/>
          </a:xfrm>
          <a:prstGeom prst="rect">
            <a:avLst/>
          </a:prstGeom>
        </p:spPr>
        <p:txBody>
          <a:bodyPr lIns="91425" tIns="91425" rIns="91425" bIns="91425" anchor="b" anchorCtr="0">
            <a:noAutofit/>
          </a:bodyPr>
          <a:lstStyle/>
          <a:p>
            <a:pPr lvl="0" algn="ctr" rtl="0">
              <a:buNone/>
            </a:pPr>
            <a:r>
              <a:rPr lang="en"/>
              <a:t>The Roaring Twenties: </a:t>
            </a:r>
          </a:p>
          <a:p>
            <a:pPr algn="ctr">
              <a:buNone/>
            </a:pPr>
            <a:r>
              <a:rPr lang="en"/>
              <a:t>Medicine and Nutrition</a:t>
            </a:r>
          </a:p>
        </p:txBody>
      </p:sp>
      <p:pic>
        <p:nvPicPr>
          <p:cNvPr id="89" name="Shape 89"/>
          <p:cNvPicPr preferRelativeResize="0"/>
          <p:nvPr/>
        </p:nvPicPr>
        <p:blipFill>
          <a:blip r:embed="rId3"/>
          <a:stretch>
            <a:fillRect/>
          </a:stretch>
        </p:blipFill>
        <p:spPr>
          <a:xfrm>
            <a:off x="1078950" y="1350475"/>
            <a:ext cx="1800900" cy="2403874"/>
          </a:xfrm>
          <a:prstGeom prst="rect">
            <a:avLst/>
          </a:prstGeom>
          <a:noFill/>
          <a:ln>
            <a:noFill/>
          </a:ln>
        </p:spPr>
      </p:pic>
      <p:pic>
        <p:nvPicPr>
          <p:cNvPr id="90" name="Shape 90"/>
          <p:cNvPicPr preferRelativeResize="0"/>
          <p:nvPr/>
        </p:nvPicPr>
        <p:blipFill>
          <a:blip r:embed="rId4"/>
          <a:stretch>
            <a:fillRect/>
          </a:stretch>
        </p:blipFill>
        <p:spPr>
          <a:xfrm>
            <a:off x="5319549" y="1350475"/>
            <a:ext cx="3367249" cy="2483949"/>
          </a:xfrm>
          <a:prstGeom prst="rect">
            <a:avLst/>
          </a:prstGeom>
          <a:noFill/>
          <a:ln>
            <a:noFill/>
          </a:ln>
        </p:spPr>
      </p:pic>
      <p:sp>
        <p:nvSpPr>
          <p:cNvPr id="91" name="Shape 91"/>
          <p:cNvSpPr txBox="1"/>
          <p:nvPr/>
        </p:nvSpPr>
        <p:spPr>
          <a:xfrm>
            <a:off x="457200" y="3754350"/>
            <a:ext cx="3657600" cy="1011900"/>
          </a:xfrm>
          <a:prstGeom prst="rect">
            <a:avLst/>
          </a:prstGeom>
        </p:spPr>
        <p:txBody>
          <a:bodyPr lIns="91425" tIns="91425" rIns="91425" bIns="91425" anchor="t" anchorCtr="0">
            <a:noAutofit/>
          </a:bodyPr>
          <a:lstStyle/>
          <a:p>
            <a:pPr>
              <a:buNone/>
            </a:pPr>
            <a:r>
              <a:rPr lang="en" sz="1200"/>
              <a:t>Charles Best (left) and Frederick Banting pose with one of the dogs used in their groundbreaking research that found a treatment for diabetes</a:t>
            </a:r>
          </a:p>
        </p:txBody>
      </p:sp>
      <p:sp>
        <p:nvSpPr>
          <p:cNvPr id="92" name="Shape 92"/>
          <p:cNvSpPr txBox="1"/>
          <p:nvPr/>
        </p:nvSpPr>
        <p:spPr>
          <a:xfrm>
            <a:off x="5029200" y="3948800"/>
            <a:ext cx="3657600" cy="1011900"/>
          </a:xfrm>
          <a:prstGeom prst="rect">
            <a:avLst/>
          </a:prstGeom>
        </p:spPr>
        <p:txBody>
          <a:bodyPr lIns="91425" tIns="91425" rIns="91425" bIns="91425" anchor="t" anchorCtr="0">
            <a:noAutofit/>
          </a:bodyPr>
          <a:lstStyle/>
          <a:p>
            <a:pPr>
              <a:buNone/>
            </a:pPr>
            <a:r>
              <a:rPr lang="en" sz="1200"/>
              <a:t>Pablum: the first ready-to-use, pre-cooked cereal for babies. It was enriched with vitamins and minerals, and was the first solid food eaten by millions of babies</a:t>
            </a: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57200" y="205973"/>
            <a:ext cx="8229600" cy="1241400"/>
          </a:xfrm>
          <a:prstGeom prst="rect">
            <a:avLst/>
          </a:prstGeom>
        </p:spPr>
        <p:txBody>
          <a:bodyPr lIns="91425" tIns="91425" rIns="91425" bIns="91425" anchor="b" anchorCtr="0">
            <a:noAutofit/>
          </a:bodyPr>
          <a:lstStyle/>
          <a:p>
            <a:pPr lvl="0" algn="ctr" rtl="0">
              <a:buNone/>
            </a:pPr>
            <a:r>
              <a:rPr lang="en"/>
              <a:t>The Roaring Twenties: </a:t>
            </a:r>
          </a:p>
          <a:p>
            <a:pPr algn="ctr">
              <a:buNone/>
            </a:pPr>
            <a:r>
              <a:rPr lang="en"/>
              <a:t>Household Appliances </a:t>
            </a:r>
          </a:p>
        </p:txBody>
      </p:sp>
      <p:pic>
        <p:nvPicPr>
          <p:cNvPr id="98" name="Shape 98"/>
          <p:cNvPicPr preferRelativeResize="0"/>
          <p:nvPr/>
        </p:nvPicPr>
        <p:blipFill>
          <a:blip r:embed="rId3"/>
          <a:stretch>
            <a:fillRect/>
          </a:stretch>
        </p:blipFill>
        <p:spPr>
          <a:xfrm>
            <a:off x="1485098" y="1447374"/>
            <a:ext cx="2398725" cy="2979402"/>
          </a:xfrm>
          <a:prstGeom prst="rect">
            <a:avLst/>
          </a:prstGeom>
          <a:noFill/>
          <a:ln>
            <a:noFill/>
          </a:ln>
        </p:spPr>
      </p:pic>
      <p:pic>
        <p:nvPicPr>
          <p:cNvPr id="99" name="Shape 99"/>
          <p:cNvPicPr preferRelativeResize="0"/>
          <p:nvPr/>
        </p:nvPicPr>
        <p:blipFill>
          <a:blip r:embed="rId4"/>
          <a:stretch>
            <a:fillRect/>
          </a:stretch>
        </p:blipFill>
        <p:spPr>
          <a:xfrm>
            <a:off x="5061425" y="1447372"/>
            <a:ext cx="3035125" cy="2906150"/>
          </a:xfrm>
          <a:prstGeom prst="rect">
            <a:avLst/>
          </a:prstGeom>
          <a:noFill/>
          <a:ln>
            <a:noFill/>
          </a:ln>
        </p:spPr>
      </p:pic>
      <p:sp>
        <p:nvSpPr>
          <p:cNvPr id="100" name="Shape 100"/>
          <p:cNvSpPr txBox="1"/>
          <p:nvPr/>
        </p:nvSpPr>
        <p:spPr>
          <a:xfrm>
            <a:off x="4412725" y="4483000"/>
            <a:ext cx="4274100" cy="660600"/>
          </a:xfrm>
          <a:prstGeom prst="rect">
            <a:avLst/>
          </a:prstGeom>
        </p:spPr>
        <p:txBody>
          <a:bodyPr lIns="91425" tIns="91425" rIns="91425" bIns="91425" anchor="t" anchorCtr="0">
            <a:noAutofit/>
          </a:bodyPr>
          <a:lstStyle/>
          <a:p>
            <a:pPr lvl="0" algn="ctr" rtl="0">
              <a:buNone/>
            </a:pPr>
            <a:r>
              <a:rPr lang="en"/>
              <a:t>Acme electric wringer washer from 1926 Eaton’s catalogue</a:t>
            </a:r>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457200" y="217147"/>
            <a:ext cx="8229600" cy="1359299"/>
          </a:xfrm>
          <a:prstGeom prst="rect">
            <a:avLst/>
          </a:prstGeom>
        </p:spPr>
        <p:txBody>
          <a:bodyPr lIns="91425" tIns="91425" rIns="91425" bIns="91425" anchor="b" anchorCtr="0">
            <a:noAutofit/>
          </a:bodyPr>
          <a:lstStyle/>
          <a:p>
            <a:pPr lvl="0" algn="ctr" rtl="0">
              <a:buNone/>
            </a:pPr>
            <a:r>
              <a:rPr lang="en" dirty="0"/>
              <a:t>The Roaring Twenties:</a:t>
            </a:r>
          </a:p>
          <a:p>
            <a:pPr algn="ctr">
              <a:buNone/>
            </a:pPr>
            <a:r>
              <a:rPr lang="en" dirty="0"/>
              <a:t>Hard times for factory workers?</a:t>
            </a:r>
          </a:p>
        </p:txBody>
      </p:sp>
      <p:pic>
        <p:nvPicPr>
          <p:cNvPr id="106" name="Shape 106"/>
          <p:cNvPicPr preferRelativeResize="0"/>
          <p:nvPr/>
        </p:nvPicPr>
        <p:blipFill>
          <a:blip r:embed="rId3"/>
          <a:stretch>
            <a:fillRect/>
          </a:stretch>
        </p:blipFill>
        <p:spPr>
          <a:xfrm>
            <a:off x="0" y="1751601"/>
            <a:ext cx="4557977" cy="1990576"/>
          </a:xfrm>
          <a:prstGeom prst="rect">
            <a:avLst/>
          </a:prstGeom>
          <a:noFill/>
          <a:ln>
            <a:noFill/>
          </a:ln>
        </p:spPr>
      </p:pic>
      <p:pic>
        <p:nvPicPr>
          <p:cNvPr id="107" name="Shape 107"/>
          <p:cNvPicPr preferRelativeResize="0"/>
          <p:nvPr/>
        </p:nvPicPr>
        <p:blipFill>
          <a:blip r:embed="rId4"/>
          <a:stretch>
            <a:fillRect/>
          </a:stretch>
        </p:blipFill>
        <p:spPr>
          <a:xfrm>
            <a:off x="4557975" y="1751600"/>
            <a:ext cx="4557972" cy="181542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205972"/>
            <a:ext cx="8229600" cy="1382100"/>
          </a:xfrm>
          <a:prstGeom prst="rect">
            <a:avLst/>
          </a:prstGeom>
        </p:spPr>
        <p:txBody>
          <a:bodyPr lIns="91425" tIns="91425" rIns="91425" bIns="91425" anchor="b" anchorCtr="0">
            <a:noAutofit/>
          </a:bodyPr>
          <a:lstStyle/>
          <a:p>
            <a:pPr lvl="0" algn="ctr" rtl="0">
              <a:buNone/>
            </a:pPr>
            <a:r>
              <a:rPr lang="en"/>
              <a:t>The Roaring Twenties: </a:t>
            </a:r>
          </a:p>
          <a:p>
            <a:pPr lvl="0" algn="ctr" rtl="0">
              <a:buNone/>
            </a:pPr>
            <a:r>
              <a:rPr lang="en"/>
              <a:t>Hard times for women?</a:t>
            </a:r>
          </a:p>
        </p:txBody>
      </p:sp>
      <p:pic>
        <p:nvPicPr>
          <p:cNvPr id="113" name="Shape 113"/>
          <p:cNvPicPr preferRelativeResize="0"/>
          <p:nvPr/>
        </p:nvPicPr>
        <p:blipFill>
          <a:blip r:embed="rId3"/>
          <a:stretch>
            <a:fillRect/>
          </a:stretch>
        </p:blipFill>
        <p:spPr>
          <a:xfrm>
            <a:off x="1182175" y="1588125"/>
            <a:ext cx="3230550" cy="3005599"/>
          </a:xfrm>
          <a:prstGeom prst="rect">
            <a:avLst/>
          </a:prstGeom>
          <a:noFill/>
          <a:ln>
            <a:noFill/>
          </a:ln>
        </p:spPr>
      </p:pic>
      <p:sp>
        <p:nvSpPr>
          <p:cNvPr id="114" name="Shape 114"/>
          <p:cNvSpPr txBox="1"/>
          <p:nvPr/>
        </p:nvSpPr>
        <p:spPr>
          <a:xfrm>
            <a:off x="4665675" y="1588075"/>
            <a:ext cx="3878699" cy="2880900"/>
          </a:xfrm>
          <a:prstGeom prst="rect">
            <a:avLst/>
          </a:prstGeom>
        </p:spPr>
        <p:txBody>
          <a:bodyPr lIns="91425" tIns="91425" rIns="91425" bIns="91425" anchor="t" anchorCtr="0">
            <a:noAutofit/>
          </a:bodyPr>
          <a:lstStyle/>
          <a:p>
            <a:pPr lvl="0" rtl="0">
              <a:buNone/>
            </a:pPr>
            <a:r>
              <a:rPr lang="en" dirty="0"/>
              <a:t>These young women are making preserves as part of a course in “community leadership and domestic and leisure time activities” at the University of Saskatchewan.</a:t>
            </a:r>
          </a:p>
          <a:p>
            <a:endParaRPr lang="en" dirty="0"/>
          </a:p>
          <a:p>
            <a:pPr>
              <a:buNone/>
            </a:pPr>
            <a:r>
              <a:rPr lang="en" dirty="0"/>
              <a:t>In the 1920s and 1930s, less than 25% of university students were women - and they usually were steered into courses such as domestic science and the arts.</a:t>
            </a:r>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457200" y="205973"/>
            <a:ext cx="8229600" cy="1241400"/>
          </a:xfrm>
          <a:prstGeom prst="rect">
            <a:avLst/>
          </a:prstGeom>
        </p:spPr>
        <p:txBody>
          <a:bodyPr lIns="91425" tIns="91425" rIns="91425" bIns="91425" anchor="b" anchorCtr="0">
            <a:noAutofit/>
          </a:bodyPr>
          <a:lstStyle/>
          <a:p>
            <a:pPr lvl="0" algn="ctr" rtl="0">
              <a:buNone/>
            </a:pPr>
            <a:r>
              <a:rPr lang="en"/>
              <a:t>The Roaring Twenties: </a:t>
            </a:r>
          </a:p>
          <a:p>
            <a:pPr algn="ctr">
              <a:buNone/>
            </a:pPr>
            <a:r>
              <a:rPr lang="en"/>
              <a:t>Hard times for Aboriginal people?</a:t>
            </a:r>
          </a:p>
        </p:txBody>
      </p:sp>
      <p:pic>
        <p:nvPicPr>
          <p:cNvPr id="120" name="Shape 120"/>
          <p:cNvPicPr preferRelativeResize="0"/>
          <p:nvPr/>
        </p:nvPicPr>
        <p:blipFill>
          <a:blip r:embed="rId3"/>
          <a:stretch>
            <a:fillRect/>
          </a:stretch>
        </p:blipFill>
        <p:spPr>
          <a:xfrm>
            <a:off x="457200" y="1848062"/>
            <a:ext cx="3853899" cy="2262524"/>
          </a:xfrm>
          <a:prstGeom prst="rect">
            <a:avLst/>
          </a:prstGeom>
          <a:noFill/>
          <a:ln>
            <a:noFill/>
          </a:ln>
        </p:spPr>
      </p:pic>
      <p:sp>
        <p:nvSpPr>
          <p:cNvPr id="121" name="Shape 121"/>
          <p:cNvSpPr txBox="1"/>
          <p:nvPr/>
        </p:nvSpPr>
        <p:spPr>
          <a:xfrm>
            <a:off x="457250" y="4110575"/>
            <a:ext cx="3853800" cy="797100"/>
          </a:xfrm>
          <a:prstGeom prst="rect">
            <a:avLst/>
          </a:prstGeom>
        </p:spPr>
        <p:txBody>
          <a:bodyPr lIns="91425" tIns="91425" rIns="91425" bIns="91425" anchor="t" anchorCtr="0">
            <a:noAutofit/>
          </a:bodyPr>
          <a:lstStyle/>
          <a:p>
            <a:pPr>
              <a:buNone/>
            </a:pPr>
            <a:r>
              <a:rPr lang="en"/>
              <a:t>These children attended a </a:t>
            </a:r>
            <a:r>
              <a:rPr lang="en" u="sng"/>
              <a:t>residential school</a:t>
            </a:r>
            <a:r>
              <a:rPr lang="en"/>
              <a:t> in Alberta during the 1920s</a:t>
            </a:r>
          </a:p>
        </p:txBody>
      </p:sp>
      <p:sp>
        <p:nvSpPr>
          <p:cNvPr id="122" name="Shape 122"/>
          <p:cNvSpPr txBox="1"/>
          <p:nvPr/>
        </p:nvSpPr>
        <p:spPr>
          <a:xfrm>
            <a:off x="4311100" y="1249224"/>
            <a:ext cx="4375800" cy="3760926"/>
          </a:xfrm>
          <a:prstGeom prst="rect">
            <a:avLst/>
          </a:prstGeom>
        </p:spPr>
        <p:txBody>
          <a:bodyPr lIns="91425" tIns="91425" rIns="91425" bIns="91425" anchor="t" anchorCtr="0">
            <a:noAutofit/>
          </a:bodyPr>
          <a:lstStyle/>
          <a:p>
            <a:pPr lvl="0" rtl="0">
              <a:buNone/>
            </a:pPr>
            <a:r>
              <a:rPr lang="en" b="1" u="sng" dirty="0"/>
              <a:t>Residential Schools in the 1920s</a:t>
            </a:r>
          </a:p>
          <a:p>
            <a:pPr lvl="0" rtl="0">
              <a:buNone/>
            </a:pPr>
            <a:r>
              <a:rPr lang="en" sz="1200" dirty="0"/>
              <a:t>The Canadian government forced Aboriginal children to live, work and study at residential schools</a:t>
            </a:r>
          </a:p>
          <a:p>
            <a:endParaRPr lang="en" sz="1200" dirty="0"/>
          </a:p>
          <a:p>
            <a:pPr lvl="0" rtl="0">
              <a:buNone/>
            </a:pPr>
            <a:r>
              <a:rPr lang="en" sz="1200" dirty="0"/>
              <a:t>The government wanted to </a:t>
            </a:r>
            <a:r>
              <a:rPr lang="en" sz="1200" u="sng" dirty="0"/>
              <a:t>assimilate</a:t>
            </a:r>
            <a:r>
              <a:rPr lang="en" sz="1200" dirty="0"/>
              <a:t> Aboriginals - make them forget their own culture and be more like British Canadians</a:t>
            </a:r>
          </a:p>
          <a:p>
            <a:endParaRPr lang="en" sz="1200" dirty="0"/>
          </a:p>
          <a:p>
            <a:pPr lvl="0" rtl="0">
              <a:buNone/>
            </a:pPr>
            <a:r>
              <a:rPr lang="en" sz="1200" dirty="0"/>
              <a:t>Discipline at school was often </a:t>
            </a:r>
            <a:r>
              <a:rPr lang="en" sz="1200" u="sng" dirty="0"/>
              <a:t>harsh</a:t>
            </a:r>
            <a:r>
              <a:rPr lang="en" sz="1200" dirty="0"/>
              <a:t>. Children were forced to speak English - and punished for speaking their own language. They were told that their history and culture were not valuable.</a:t>
            </a:r>
          </a:p>
          <a:p>
            <a:endParaRPr lang="en" sz="1200" dirty="0"/>
          </a:p>
          <a:p>
            <a:pPr lvl="0" rtl="0">
              <a:buNone/>
            </a:pPr>
            <a:r>
              <a:rPr lang="en" sz="1200" dirty="0"/>
              <a:t>These schools were very unhealthy and many children died of disease. Many other children were badly abused and mistreated by the teachers.</a:t>
            </a:r>
          </a:p>
          <a:p>
            <a:endParaRPr lang="en" sz="1200" dirty="0"/>
          </a:p>
          <a:p>
            <a:pPr lvl="0" rtl="0">
              <a:buNone/>
            </a:pPr>
            <a:r>
              <a:rPr lang="en" sz="1200" dirty="0"/>
              <a:t>The last residential school in Canada was closed in 1996. In 2008, the government of Canada apologized to Aboriginal people for the treatment they received in residential schools.</a:t>
            </a:r>
          </a:p>
          <a:p>
            <a:endParaRPr lang="en" sz="1200" dirty="0"/>
          </a:p>
          <a:p>
            <a:endParaRPr lang="en" sz="1200" dirty="0"/>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457200" y="205973"/>
            <a:ext cx="8229600" cy="1155900"/>
          </a:xfrm>
          <a:prstGeom prst="rect">
            <a:avLst/>
          </a:prstGeom>
        </p:spPr>
        <p:txBody>
          <a:bodyPr lIns="91425" tIns="91425" rIns="91425" bIns="91425" anchor="b" anchorCtr="0">
            <a:noAutofit/>
          </a:bodyPr>
          <a:lstStyle/>
          <a:p>
            <a:pPr lvl="0" algn="ctr" rtl="0">
              <a:buNone/>
            </a:pPr>
            <a:r>
              <a:rPr lang="en"/>
              <a:t>The Roaring Twenties: </a:t>
            </a:r>
          </a:p>
          <a:p>
            <a:pPr algn="ctr">
              <a:buNone/>
            </a:pPr>
            <a:r>
              <a:rPr lang="en"/>
              <a:t>Hard times for Aboriginal people?</a:t>
            </a:r>
          </a:p>
        </p:txBody>
      </p:sp>
      <p:pic>
        <p:nvPicPr>
          <p:cNvPr id="128" name="Shape 128"/>
          <p:cNvPicPr preferRelativeResize="0"/>
          <p:nvPr/>
        </p:nvPicPr>
        <p:blipFill>
          <a:blip r:embed="rId3"/>
          <a:stretch>
            <a:fillRect/>
          </a:stretch>
        </p:blipFill>
        <p:spPr>
          <a:xfrm>
            <a:off x="457200" y="1361875"/>
            <a:ext cx="4794100" cy="3337550"/>
          </a:xfrm>
          <a:prstGeom prst="rect">
            <a:avLst/>
          </a:prstGeom>
        </p:spPr>
      </p:pic>
      <p:sp>
        <p:nvSpPr>
          <p:cNvPr id="129" name="Shape 129"/>
          <p:cNvSpPr txBox="1"/>
          <p:nvPr/>
        </p:nvSpPr>
        <p:spPr>
          <a:xfrm>
            <a:off x="5251300" y="1361875"/>
            <a:ext cx="3657600" cy="2870100"/>
          </a:xfrm>
          <a:prstGeom prst="rect">
            <a:avLst/>
          </a:prstGeom>
        </p:spPr>
        <p:txBody>
          <a:bodyPr lIns="91425" tIns="91425" rIns="91425" bIns="91425" anchor="t" anchorCtr="0">
            <a:noAutofit/>
          </a:bodyPr>
          <a:lstStyle/>
          <a:p>
            <a:pPr lvl="0" algn="ctr" rtl="0">
              <a:buNone/>
            </a:pPr>
            <a:r>
              <a:rPr lang="en" b="1" u="sng"/>
              <a:t>Assimilation</a:t>
            </a:r>
          </a:p>
          <a:p>
            <a:endParaRPr lang="en" b="1" u="sng"/>
          </a:p>
          <a:p>
            <a:pPr lvl="0" rtl="0">
              <a:buNone/>
            </a:pPr>
            <a:r>
              <a:rPr lang="en"/>
              <a:t>This is an Aboriginal boy who spent time in a residential school. The Canadian government wanted to make him more like a British Canadian.</a:t>
            </a:r>
          </a:p>
          <a:p>
            <a:endParaRPr lang="en"/>
          </a:p>
          <a:p>
            <a:pPr lvl="0" rtl="0">
              <a:buNone/>
            </a:pPr>
            <a:r>
              <a:rPr lang="en"/>
              <a:t>Did the government succeed in </a:t>
            </a:r>
            <a:r>
              <a:rPr lang="en" u="sng"/>
              <a:t>assimilating</a:t>
            </a:r>
            <a:r>
              <a:rPr lang="en"/>
              <a:t> this boy?</a:t>
            </a:r>
          </a:p>
          <a:p>
            <a:endParaRPr lang="en"/>
          </a:p>
          <a:p>
            <a:pPr>
              <a:buNone/>
            </a:pPr>
            <a:r>
              <a:rPr lang="en"/>
              <a:t>What differences do you notice?</a:t>
            </a:r>
          </a:p>
        </p:txBody>
      </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457200" y="205973"/>
            <a:ext cx="8229600" cy="1189499"/>
          </a:xfrm>
          <a:prstGeom prst="rect">
            <a:avLst/>
          </a:prstGeom>
        </p:spPr>
        <p:txBody>
          <a:bodyPr lIns="91425" tIns="91425" rIns="91425" bIns="91425" anchor="b" anchorCtr="0">
            <a:noAutofit/>
          </a:bodyPr>
          <a:lstStyle/>
          <a:p>
            <a:pPr lvl="0" algn="ctr" rtl="0">
              <a:buNone/>
            </a:pPr>
            <a:r>
              <a:rPr lang="en"/>
              <a:t>The Roaring Twenties: </a:t>
            </a:r>
          </a:p>
          <a:p>
            <a:pPr algn="ctr">
              <a:buNone/>
            </a:pPr>
            <a:r>
              <a:rPr lang="en"/>
              <a:t>Hard times for Immigrants?</a:t>
            </a:r>
          </a:p>
        </p:txBody>
      </p:sp>
      <p:pic>
        <p:nvPicPr>
          <p:cNvPr id="135" name="Shape 135"/>
          <p:cNvPicPr preferRelativeResize="0"/>
          <p:nvPr/>
        </p:nvPicPr>
        <p:blipFill>
          <a:blip r:embed="rId3"/>
          <a:stretch>
            <a:fillRect/>
          </a:stretch>
        </p:blipFill>
        <p:spPr>
          <a:xfrm>
            <a:off x="915778" y="1332600"/>
            <a:ext cx="3866699" cy="2703650"/>
          </a:xfrm>
          <a:prstGeom prst="rect">
            <a:avLst/>
          </a:prstGeom>
          <a:noFill/>
          <a:ln>
            <a:noFill/>
          </a:ln>
        </p:spPr>
      </p:pic>
      <p:sp>
        <p:nvSpPr>
          <p:cNvPr id="136" name="Shape 136"/>
          <p:cNvSpPr txBox="1"/>
          <p:nvPr/>
        </p:nvSpPr>
        <p:spPr>
          <a:xfrm>
            <a:off x="915775" y="4036250"/>
            <a:ext cx="3866700" cy="666600"/>
          </a:xfrm>
          <a:prstGeom prst="rect">
            <a:avLst/>
          </a:prstGeom>
        </p:spPr>
        <p:txBody>
          <a:bodyPr lIns="91425" tIns="91425" rIns="91425" bIns="91425" anchor="t" anchorCtr="0">
            <a:noAutofit/>
          </a:bodyPr>
          <a:lstStyle/>
          <a:p>
            <a:pPr>
              <a:buNone/>
            </a:pPr>
            <a:r>
              <a:rPr lang="en"/>
              <a:t>These posters from the 1920s were used to recruit British immigrants to Canada</a:t>
            </a:r>
          </a:p>
        </p:txBody>
      </p:sp>
      <p:sp>
        <p:nvSpPr>
          <p:cNvPr id="137" name="Shape 137"/>
          <p:cNvSpPr txBox="1"/>
          <p:nvPr/>
        </p:nvSpPr>
        <p:spPr>
          <a:xfrm>
            <a:off x="5218950" y="1446225"/>
            <a:ext cx="3657600" cy="2589900"/>
          </a:xfrm>
          <a:prstGeom prst="rect">
            <a:avLst/>
          </a:prstGeom>
        </p:spPr>
        <p:txBody>
          <a:bodyPr lIns="91425" tIns="91425" rIns="91425" bIns="91425" anchor="t" anchorCtr="0">
            <a:noAutofit/>
          </a:bodyPr>
          <a:lstStyle/>
          <a:p>
            <a:pPr lvl="0" rtl="0">
              <a:buNone/>
            </a:pPr>
            <a:r>
              <a:rPr lang="en" dirty="0"/>
              <a:t>In 1922, the Canadian government passed the </a:t>
            </a:r>
            <a:r>
              <a:rPr lang="en" u="sng" dirty="0"/>
              <a:t>Empire Settlement Act</a:t>
            </a:r>
            <a:r>
              <a:rPr lang="en" dirty="0"/>
              <a:t>. </a:t>
            </a:r>
          </a:p>
          <a:p>
            <a:endParaRPr lang="en" dirty="0"/>
          </a:p>
          <a:p>
            <a:pPr lvl="0" rtl="0">
              <a:buNone/>
            </a:pPr>
            <a:r>
              <a:rPr lang="en" dirty="0"/>
              <a:t>This law made it easier for British and other white immigrants to settle in Canada.</a:t>
            </a:r>
          </a:p>
          <a:p>
            <a:endParaRPr lang="en" dirty="0"/>
          </a:p>
          <a:p>
            <a:pPr>
              <a:buNone/>
            </a:pPr>
            <a:r>
              <a:rPr lang="en" dirty="0"/>
              <a:t>For example, the government helped pay their costs and offered other kinds of supports</a:t>
            </a: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457200" y="205973"/>
            <a:ext cx="8229600" cy="1223399"/>
          </a:xfrm>
          <a:prstGeom prst="rect">
            <a:avLst/>
          </a:prstGeom>
        </p:spPr>
        <p:txBody>
          <a:bodyPr lIns="91425" tIns="91425" rIns="91425" bIns="91425" anchor="b" anchorCtr="0">
            <a:noAutofit/>
          </a:bodyPr>
          <a:lstStyle/>
          <a:p>
            <a:pPr lvl="0" algn="ctr" rtl="0">
              <a:buNone/>
            </a:pPr>
            <a:r>
              <a:rPr lang="en" dirty="0"/>
              <a:t>The Roaring Twenties: </a:t>
            </a:r>
          </a:p>
          <a:p>
            <a:pPr algn="ctr">
              <a:buNone/>
            </a:pPr>
            <a:r>
              <a:rPr lang="en" dirty="0"/>
              <a:t>Hard times for Immigrants?</a:t>
            </a:r>
          </a:p>
        </p:txBody>
      </p:sp>
      <p:pic>
        <p:nvPicPr>
          <p:cNvPr id="143" name="Shape 143"/>
          <p:cNvPicPr preferRelativeResize="0"/>
          <p:nvPr/>
        </p:nvPicPr>
        <p:blipFill>
          <a:blip r:embed="rId3"/>
          <a:stretch>
            <a:fillRect/>
          </a:stretch>
        </p:blipFill>
        <p:spPr>
          <a:xfrm>
            <a:off x="354975" y="1429375"/>
            <a:ext cx="3663024" cy="3510175"/>
          </a:xfrm>
          <a:prstGeom prst="rect">
            <a:avLst/>
          </a:prstGeom>
        </p:spPr>
      </p:pic>
      <p:sp>
        <p:nvSpPr>
          <p:cNvPr id="144" name="Shape 144"/>
          <p:cNvSpPr txBox="1"/>
          <p:nvPr/>
        </p:nvSpPr>
        <p:spPr>
          <a:xfrm>
            <a:off x="4592000" y="1654475"/>
            <a:ext cx="3657600" cy="3038699"/>
          </a:xfrm>
          <a:prstGeom prst="rect">
            <a:avLst/>
          </a:prstGeom>
        </p:spPr>
        <p:txBody>
          <a:bodyPr lIns="91425" tIns="91425" rIns="91425" bIns="91425" anchor="t" anchorCtr="0">
            <a:noAutofit/>
          </a:bodyPr>
          <a:lstStyle/>
          <a:p>
            <a:pPr lvl="0" rtl="0">
              <a:buNone/>
            </a:pPr>
            <a:r>
              <a:rPr lang="en"/>
              <a:t>In 1923, the Canadian government passed the </a:t>
            </a:r>
            <a:r>
              <a:rPr lang="en" u="sng"/>
              <a:t>Chinese Immigration Act</a:t>
            </a:r>
            <a:r>
              <a:rPr lang="en"/>
              <a:t>, which banned Chinese people from immigrating to Canada. </a:t>
            </a:r>
          </a:p>
          <a:p>
            <a:endParaRPr lang="en"/>
          </a:p>
          <a:p>
            <a:pPr lvl="0" rtl="0">
              <a:buNone/>
            </a:pPr>
            <a:r>
              <a:rPr lang="en"/>
              <a:t>Chinese Canadians remember July 1, 1923 - the day the Chinese Immigration Act came into force - as “Humiliation Day.”</a:t>
            </a:r>
          </a:p>
          <a:p>
            <a:endParaRPr lang="en"/>
          </a:p>
          <a:p>
            <a:pPr>
              <a:buNone/>
            </a:pPr>
            <a:r>
              <a:rPr lang="en"/>
              <a:t>The ban on Chinese immigration lasted until 1947.</a:t>
            </a:r>
          </a:p>
        </p:txBody>
      </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lgn="ctr">
              <a:buNone/>
            </a:pPr>
            <a:r>
              <a:rPr lang="en"/>
              <a:t>How “roaring” were the 1920s?</a:t>
            </a:r>
          </a:p>
        </p:txBody>
      </p:sp>
      <p:sp>
        <p:nvSpPr>
          <p:cNvPr id="150" name="Shape 150"/>
          <p:cNvSpPr/>
          <p:nvPr/>
        </p:nvSpPr>
        <p:spPr>
          <a:xfrm>
            <a:off x="1268700" y="2303450"/>
            <a:ext cx="6606599" cy="2723699"/>
          </a:xfrm>
          <a:prstGeom prst="blockArc">
            <a:avLst>
              <a:gd name="adj1" fmla="val 10800000"/>
              <a:gd name="adj2" fmla="val 0"/>
              <a:gd name="adj3" fmla="val 25000"/>
            </a:avLst>
          </a:prstGeom>
          <a:solidFill>
            <a:srgbClr val="3C78D8"/>
          </a:solidFill>
          <a:ln w="19050" cap="flat">
            <a:solidFill>
              <a:srgbClr val="4C4C4C"/>
            </a:solidFill>
            <a:prstDash val="solid"/>
            <a:round/>
            <a:headEnd type="none" w="med" len="med"/>
            <a:tailEnd type="none" w="med" len="med"/>
          </a:ln>
        </p:spPr>
        <p:txBody>
          <a:bodyPr lIns="91425" tIns="91425" rIns="91425" bIns="91425" anchor="ctr" anchorCtr="0">
            <a:noAutofit/>
          </a:bodyPr>
          <a:lstStyle/>
          <a:p>
            <a:endParaRPr/>
          </a:p>
        </p:txBody>
      </p:sp>
      <p:pic>
        <p:nvPicPr>
          <p:cNvPr id="151" name="Shape 151"/>
          <p:cNvPicPr preferRelativeResize="0"/>
          <p:nvPr/>
        </p:nvPicPr>
        <p:blipFill>
          <a:blip r:embed="rId3"/>
          <a:stretch>
            <a:fillRect/>
          </a:stretch>
        </p:blipFill>
        <p:spPr>
          <a:xfrm>
            <a:off x="6692900" y="3675825"/>
            <a:ext cx="1182399" cy="1351324"/>
          </a:xfrm>
          <a:prstGeom prst="rect">
            <a:avLst/>
          </a:prstGeom>
          <a:noFill/>
          <a:ln>
            <a:noFill/>
          </a:ln>
        </p:spPr>
      </p:pic>
      <p:pic>
        <p:nvPicPr>
          <p:cNvPr id="152" name="Shape 152"/>
          <p:cNvPicPr preferRelativeResize="0"/>
          <p:nvPr/>
        </p:nvPicPr>
        <p:blipFill>
          <a:blip r:embed="rId4"/>
          <a:stretch>
            <a:fillRect/>
          </a:stretch>
        </p:blipFill>
        <p:spPr>
          <a:xfrm>
            <a:off x="3849846" y="1446049"/>
            <a:ext cx="1267078" cy="857400"/>
          </a:xfrm>
          <a:prstGeom prst="rect">
            <a:avLst/>
          </a:prstGeom>
          <a:noFill/>
          <a:ln>
            <a:noFill/>
          </a:ln>
        </p:spPr>
      </p:pic>
      <p:pic>
        <p:nvPicPr>
          <p:cNvPr id="153" name="Shape 153"/>
          <p:cNvPicPr preferRelativeResize="0"/>
          <p:nvPr/>
        </p:nvPicPr>
        <p:blipFill>
          <a:blip r:embed="rId5"/>
          <a:stretch>
            <a:fillRect/>
          </a:stretch>
        </p:blipFill>
        <p:spPr>
          <a:xfrm>
            <a:off x="967196" y="3751267"/>
            <a:ext cx="1182400" cy="1004278"/>
          </a:xfrm>
          <a:prstGeom prst="rect">
            <a:avLst/>
          </a:prstGeom>
          <a:noFill/>
          <a:ln>
            <a:noFill/>
          </a:ln>
        </p:spPr>
      </p:pic>
      <p:sp>
        <p:nvSpPr>
          <p:cNvPr id="154" name="Shape 154"/>
          <p:cNvSpPr/>
          <p:nvPr/>
        </p:nvSpPr>
        <p:spPr>
          <a:xfrm>
            <a:off x="4252700" y="2329556"/>
            <a:ext cx="461399" cy="2452199"/>
          </a:xfrm>
          <a:prstGeom prst="upArrow">
            <a:avLst>
              <a:gd name="adj1" fmla="val 50000"/>
              <a:gd name="adj2" fmla="val 50000"/>
            </a:avLst>
          </a:prstGeom>
          <a:solidFill>
            <a:schemeClr val="lt2"/>
          </a:solidFill>
          <a:ln w="19050" cap="flat">
            <a:solidFill>
              <a:schemeClr val="dk2"/>
            </a:solidFill>
            <a:prstDash val="solid"/>
            <a:round/>
            <a:headEnd type="none" w="med" len="med"/>
            <a:tailEnd type="none" w="med" len="med"/>
          </a:ln>
        </p:spPr>
        <p:txBody>
          <a:bodyPr lIns="91425" tIns="91425" rIns="91425" bIns="91425" anchor="ctr" anchorCtr="0">
            <a:noAutofit/>
          </a:bodyPr>
          <a:lstStyle/>
          <a:p>
            <a:endParaRP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924</Words>
  <Application>Microsoft Office PowerPoint</Application>
  <PresentationFormat>On-screen Show (16:9)</PresentationFormat>
  <Paragraphs>120</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simple-light</vt:lpstr>
      <vt:lpstr>PowerPoint Presentation</vt:lpstr>
      <vt:lpstr>Canada in the 1920s: The Roaring Twenties</vt:lpstr>
      <vt:lpstr>The Roaring Twenties</vt:lpstr>
      <vt:lpstr>The Roaring Twenties:  Vocabulary (p. 83)</vt:lpstr>
      <vt:lpstr>The Roaring Twenties:  Vocabulary (p. 83)</vt:lpstr>
      <vt:lpstr>The Roaring Twenties:  Vocabulary (p. 110)</vt:lpstr>
      <vt:lpstr>The Roaring Twenties:  Vocabulary (p. 111)</vt:lpstr>
      <vt:lpstr>The Roaring Twenties: Cars</vt:lpstr>
      <vt:lpstr>The Roaring Twenties: Cars</vt:lpstr>
      <vt:lpstr>The Roaring Twenties: Flappers</vt:lpstr>
      <vt:lpstr>The Roaring Twenties:  Medicine and Nutrition</vt:lpstr>
      <vt:lpstr>The Roaring Twenties:  Household Appliances </vt:lpstr>
      <vt:lpstr>The Roaring Twenties: Hard times for factory workers?</vt:lpstr>
      <vt:lpstr>The Roaring Twenties:  Hard times for women?</vt:lpstr>
      <vt:lpstr>The Roaring Twenties:  Hard times for Aboriginal people?</vt:lpstr>
      <vt:lpstr>The Roaring Twenties:  Hard times for Aboriginal people?</vt:lpstr>
      <vt:lpstr>The Roaring Twenties:  Hard times for Immigrants?</vt:lpstr>
      <vt:lpstr>The Roaring Twenties:  Hard times for Immigrants?</vt:lpstr>
      <vt:lpstr>How “roaring” were the 1920s?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Levy, Jason</cp:lastModifiedBy>
  <cp:revision>6</cp:revision>
  <dcterms:modified xsi:type="dcterms:W3CDTF">2014-03-03T16:26:37Z</dcterms:modified>
</cp:coreProperties>
</file>