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75" r:id="rId10"/>
    <p:sldId id="263" r:id="rId11"/>
    <p:sldId id="264" r:id="rId12"/>
    <p:sldId id="265" r:id="rId13"/>
    <p:sldId id="276" r:id="rId14"/>
    <p:sldId id="266" r:id="rId15"/>
    <p:sldId id="267" r:id="rId16"/>
    <p:sldId id="268" r:id="rId17"/>
    <p:sldId id="269" r:id="rId18"/>
    <p:sldId id="270" r:id="rId19"/>
    <p:sldId id="271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94692"/>
  </p:normalViewPr>
  <p:slideViewPr>
    <p:cSldViewPr snapToGrid="0" snapToObjects="1">
      <p:cViewPr varScale="1">
        <p:scale>
          <a:sx n="81" d="100"/>
          <a:sy n="81" d="100"/>
        </p:scale>
        <p:origin x="192" y="4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CA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2/6/17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2/6/17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2/6/17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2/6/17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2/6/17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2/6/17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2/6/17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microsoft.com/office/2007/relationships/hdphoto" Target="../media/hdphoto1.wdp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Relationship Id="rId3" Type="http://schemas.openxmlformats.org/officeDocument/2006/relationships/image" Target="../media/image10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Relationship Id="rId3" Type="http://schemas.openxmlformats.org/officeDocument/2006/relationships/image" Target="../media/image17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charter of rights and freedoms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29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Canadian Charter of rights and freedoms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charter is divided into 7 section:</a:t>
            </a:r>
          </a:p>
          <a:p>
            <a:r>
              <a:rPr lang="en-US" dirty="0" smtClean="0"/>
              <a:t>1. Fundamental Freedoms</a:t>
            </a:r>
          </a:p>
          <a:p>
            <a:r>
              <a:rPr lang="en-US" dirty="0" smtClean="0"/>
              <a:t>2. Democratic Rights</a:t>
            </a:r>
          </a:p>
          <a:p>
            <a:r>
              <a:rPr lang="en-US" dirty="0" smtClean="0"/>
              <a:t>3. Mobility Rights</a:t>
            </a:r>
          </a:p>
          <a:p>
            <a:r>
              <a:rPr lang="en-US" dirty="0" smtClean="0"/>
              <a:t>4. Legal Rights</a:t>
            </a:r>
          </a:p>
          <a:p>
            <a:r>
              <a:rPr lang="en-US" dirty="0" smtClean="0"/>
              <a:t>5. Equality Rights</a:t>
            </a:r>
          </a:p>
          <a:p>
            <a:r>
              <a:rPr lang="en-US" dirty="0" smtClean="0"/>
              <a:t>6. Language Rights</a:t>
            </a:r>
          </a:p>
          <a:p>
            <a:r>
              <a:rPr lang="en-US" dirty="0" smtClean="0"/>
              <a:t>7. Minority Language Education Rights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255" y="2303660"/>
            <a:ext cx="4331795" cy="345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050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400" y="185087"/>
            <a:ext cx="10058400" cy="1609344"/>
          </a:xfrm>
        </p:spPr>
        <p:txBody>
          <a:bodyPr/>
          <a:lstStyle/>
          <a:p>
            <a:r>
              <a:rPr lang="en-US" dirty="0" smtClean="0"/>
              <a:t>Pre-Charter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276" y="1475022"/>
            <a:ext cx="6466069" cy="405079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Before the charter we had the Canadian Bill of Rights.  </a:t>
            </a:r>
          </a:p>
          <a:p>
            <a:r>
              <a:rPr lang="en-US" dirty="0" smtClean="0"/>
              <a:t>This was the basis for Federal law</a:t>
            </a:r>
          </a:p>
          <a:p>
            <a:r>
              <a:rPr lang="en-US" dirty="0" smtClean="0"/>
              <a:t>The difference is that the Charter is entrenched in the constitution</a:t>
            </a:r>
          </a:p>
          <a:p>
            <a:r>
              <a:rPr lang="en-US" dirty="0" smtClean="0"/>
              <a:t>The charter was proposed by Pierre Trudeau</a:t>
            </a:r>
          </a:p>
          <a:p>
            <a:r>
              <a:rPr lang="en-US" dirty="0" smtClean="0"/>
              <a:t>It guarantees certain political rights to the Canadian citizen</a:t>
            </a:r>
          </a:p>
          <a:p>
            <a:r>
              <a:rPr lang="en-US" dirty="0" smtClean="0"/>
              <a:t>It also guarantees civil rights to everyone in Canada</a:t>
            </a:r>
          </a:p>
          <a:p>
            <a:r>
              <a:rPr lang="en-US" dirty="0" smtClean="0"/>
              <a:t>Ideally, it is supposed to unify Canadians around a set of principles.</a:t>
            </a:r>
          </a:p>
          <a:p>
            <a:r>
              <a:rPr lang="en-US" dirty="0" smtClean="0"/>
              <a:t>It was signed into law on April 17, 1982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345" y="2992808"/>
            <a:ext cx="4001157" cy="295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55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744" y="0"/>
            <a:ext cx="10058400" cy="1609344"/>
          </a:xfrm>
        </p:spPr>
        <p:txBody>
          <a:bodyPr/>
          <a:lstStyle/>
          <a:p>
            <a:r>
              <a:rPr lang="en-US" dirty="0" smtClean="0"/>
              <a:t>Reasonable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744" y="1459257"/>
            <a:ext cx="7601187" cy="4050792"/>
          </a:xfrm>
        </p:spPr>
        <p:txBody>
          <a:bodyPr>
            <a:noAutofit/>
          </a:bodyPr>
          <a:lstStyle/>
          <a:p>
            <a:r>
              <a:rPr lang="en-US" sz="3200" dirty="0" smtClean="0"/>
              <a:t>This means that none of the rights in the Charter are absolute</a:t>
            </a:r>
          </a:p>
          <a:p>
            <a:r>
              <a:rPr lang="en-US" sz="3200" dirty="0" smtClean="0"/>
              <a:t>The government has the ability to restrict them </a:t>
            </a:r>
          </a:p>
          <a:p>
            <a:r>
              <a:rPr lang="en-US" sz="3200" dirty="0" smtClean="0"/>
              <a:t>Certain rights within the charter must be weighed against each other </a:t>
            </a:r>
          </a:p>
          <a:p>
            <a:r>
              <a:rPr lang="en-US" sz="3200" dirty="0" smtClean="0"/>
              <a:t>For example: The right to have a party vs. the right to peace and quiet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95671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Enforcing the 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Someone that has a complaint against a government agency must apply to the court system to have it stopped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083" y="3173885"/>
            <a:ext cx="5162112" cy="343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62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Notwithstanding clause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6466069" cy="405079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This is section 33 of the Charter</a:t>
            </a:r>
          </a:p>
          <a:p>
            <a:r>
              <a:rPr lang="en-US" sz="3200" dirty="0" smtClean="0"/>
              <a:t>This clause allows parliament or a provincial government to exempt legislation from parts of the Charter </a:t>
            </a:r>
          </a:p>
          <a:p>
            <a:r>
              <a:rPr lang="en-US" sz="3200" dirty="0" smtClean="0"/>
              <a:t>This can only be applied to fundamental freedoms and legal and equality rights 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513" y="2743200"/>
            <a:ext cx="4117765" cy="308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3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Rights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4178" y="2121408"/>
            <a:ext cx="7644069" cy="4050792"/>
          </a:xfrm>
        </p:spPr>
        <p:txBody>
          <a:bodyPr/>
          <a:lstStyle/>
          <a:p>
            <a:r>
              <a:rPr lang="en-US" dirty="0" smtClean="0"/>
              <a:t>Legal Rights: The rights that people have in their dealings with the justice system and with law enforcement </a:t>
            </a:r>
          </a:p>
          <a:p>
            <a:endParaRPr lang="en-US" dirty="0"/>
          </a:p>
          <a:p>
            <a:r>
              <a:rPr lang="en-US" dirty="0" smtClean="0"/>
              <a:t>Habeas Corpus: section 10 of the charter consists of a court order that requires a person under arrest to be brought before a judge or into court.  The principle of habeas corpus is to ensure that a prisoner can be released from unlawful detention or detention lacking sufficient cause or evidence </a:t>
            </a:r>
          </a:p>
          <a:p>
            <a:endParaRPr lang="en-US" dirty="0"/>
          </a:p>
          <a:p>
            <a:r>
              <a:rPr lang="en-US" dirty="0" smtClean="0"/>
              <a:t>Presumption of innocence: The Principle that everyone is considered innocent until proven guilty.  This is a legal right of the accused person in a criminal trial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325" y="0"/>
            <a:ext cx="4568675" cy="20939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1900"/>
            <a:ext cx="26416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99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freedoms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Section 2: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- Freedom of conscience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- Freedom of religion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- Freedom of thought </a:t>
            </a:r>
          </a:p>
          <a:p>
            <a:pPr marL="0" indent="0">
              <a:buNone/>
            </a:pPr>
            <a:r>
              <a:rPr lang="en-US" dirty="0" smtClean="0"/>
              <a:t> - Freedom of belief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- Freedom of expression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- Freedom of the press and other media communication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- Freedom of peaceful assembly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- Freedom of association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00" y="0"/>
            <a:ext cx="3492500" cy="2324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605" y="1822704"/>
            <a:ext cx="3492500" cy="2324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0481" y="5031372"/>
            <a:ext cx="47117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42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Equality rights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6292649" cy="405079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Section 15: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- equal treatment before and under the law, and equal protection and benefit of the law without discrimination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2656" y="0"/>
            <a:ext cx="4809344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98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Democratic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6655255" cy="4050792"/>
          </a:xfrm>
        </p:spPr>
        <p:txBody>
          <a:bodyPr/>
          <a:lstStyle/>
          <a:p>
            <a:r>
              <a:rPr lang="en-US" sz="3200" dirty="0" smtClean="0"/>
              <a:t>The right to participate in political activities</a:t>
            </a:r>
          </a:p>
          <a:p>
            <a:r>
              <a:rPr lang="en-US" sz="3200" dirty="0" smtClean="0"/>
              <a:t>The right to a democratic form of government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428" y="3645675"/>
            <a:ext cx="4743230" cy="291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14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Mobility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Section 6:</a:t>
            </a:r>
          </a:p>
          <a:p>
            <a:r>
              <a:rPr lang="en-US" dirty="0" smtClean="0"/>
              <a:t>Protects the rights of Canadian citizens to enter and leave Canada</a:t>
            </a:r>
          </a:p>
          <a:p>
            <a:r>
              <a:rPr lang="en-US" dirty="0" smtClean="0"/>
              <a:t>Protects the rights of Canadian citizens to move to and live in any province</a:t>
            </a:r>
          </a:p>
          <a:p>
            <a:r>
              <a:rPr lang="en-US" dirty="0" smtClean="0"/>
              <a:t>Protects the rights of Canadian citizens to reside outside of Canada</a:t>
            </a:r>
          </a:p>
          <a:p>
            <a:r>
              <a:rPr lang="en-US" dirty="0" smtClean="0"/>
              <a:t>Also protects these rights to permanent residents, just to a lesser extent</a:t>
            </a:r>
          </a:p>
          <a:p>
            <a:r>
              <a:rPr lang="en-US" dirty="0" smtClean="0"/>
              <a:t>Basically, you can move around all you want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4157" y="260604"/>
            <a:ext cx="3949700" cy="205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676" y="4146804"/>
            <a:ext cx="2844800" cy="27111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68828" y="5407104"/>
            <a:ext cx="1166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→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558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868" y="2093976"/>
            <a:ext cx="7112456" cy="405079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Section 16: English and French are the official languages of Canada</a:t>
            </a:r>
          </a:p>
          <a:p>
            <a:r>
              <a:rPr lang="en-US" sz="3600" dirty="0" smtClean="0"/>
              <a:t>Everyone has the right to use either of these languages in communicating with Canada’s federal government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886" y="2365704"/>
            <a:ext cx="39878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85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Minority language rights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9619173" cy="405079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Section 23: Rights for certain citizens that belong to French or English speaking minority communities </a:t>
            </a:r>
          </a:p>
          <a:p>
            <a:r>
              <a:rPr lang="en-US" sz="3600" dirty="0" smtClean="0"/>
              <a:t>Educated in their own language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79392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Minority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43035"/>
            <a:ext cx="8704773" cy="4050792"/>
          </a:xfrm>
        </p:spPr>
        <p:txBody>
          <a:bodyPr>
            <a:noAutofit/>
          </a:bodyPr>
          <a:lstStyle/>
          <a:p>
            <a:r>
              <a:rPr lang="en-US" sz="3200" dirty="0" smtClean="0"/>
              <a:t>The Indian Act: “An Act Respecting Indians.”  This is a Canadian statute that concerns registered Indians, their bands, and the system of Indian reserves</a:t>
            </a:r>
          </a:p>
          <a:p>
            <a:r>
              <a:rPr lang="en-US" sz="3200" dirty="0" smtClean="0"/>
              <a:t>Children’s Rights: Children’s rights are a primary concern within Canada’s foreign policy because of their unique vulnerability. </a:t>
            </a:r>
          </a:p>
          <a:p>
            <a:r>
              <a:rPr lang="en-US" sz="3200" dirty="0" smtClean="0"/>
              <a:t>Canada played a large role in the 1989 United Nations convention on the rights of the child </a:t>
            </a:r>
          </a:p>
          <a:p>
            <a:pPr marL="0" indent="0">
              <a:buNone/>
            </a:pP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925" y="0"/>
            <a:ext cx="3550486" cy="482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81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the 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7049393" cy="405079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charter like the American constitution can be seen as a living and breathing document.  </a:t>
            </a:r>
          </a:p>
          <a:p>
            <a:r>
              <a:rPr lang="en-US" sz="2800" dirty="0" smtClean="0"/>
              <a:t>It has to adapt and meet changes in Canadian society. </a:t>
            </a:r>
          </a:p>
          <a:p>
            <a:r>
              <a:rPr lang="en-US" sz="2800" dirty="0" smtClean="0"/>
              <a:t>Think of it like a tree.  The roots are Canadian values and court decisions are represented by the growth of the tree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3948" y="1835588"/>
            <a:ext cx="2654300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60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the 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7143986" cy="4050792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Some words and phrases in the charter are straight forward.  </a:t>
            </a:r>
          </a:p>
          <a:p>
            <a:r>
              <a:rPr lang="en-US" sz="3600" dirty="0" smtClean="0"/>
              <a:t>Some are more difficult and require in-depth interpretation by judges. </a:t>
            </a:r>
          </a:p>
          <a:p>
            <a:endParaRPr lang="en-US" sz="3600" dirty="0"/>
          </a:p>
          <a:p>
            <a:r>
              <a:rPr lang="en-US" sz="3600" dirty="0" smtClean="0"/>
              <a:t>For example: Life, Liberty and the Security of person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7448" y="1813253"/>
            <a:ext cx="2590800" cy="31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7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Balancing competing interests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Often times courts will hear cases that involve different sections of the charter</a:t>
            </a:r>
          </a:p>
          <a:p>
            <a:r>
              <a:rPr lang="en-US" dirty="0" smtClean="0"/>
              <a:t>For example: Retirement age vs. Opportunities for young people</a:t>
            </a:r>
          </a:p>
          <a:p>
            <a:r>
              <a:rPr lang="en-US" dirty="0" smtClean="0"/>
              <a:t>One of the charter sections can be used to limit the scope of another </a:t>
            </a:r>
          </a:p>
          <a:p>
            <a:r>
              <a:rPr lang="en-US" dirty="0" smtClean="0"/>
              <a:t>Ex: Lord’s Day act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8177" y="4303986"/>
            <a:ext cx="6313621" cy="214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16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role of judges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rely on judges to exercise good faith and the best interests of society. </a:t>
            </a:r>
          </a:p>
          <a:p>
            <a:r>
              <a:rPr lang="en-US" dirty="0" smtClean="0"/>
              <a:t>We hope that they will remain impartial, considering we expect them to rule on something that politicians are not able to. </a:t>
            </a:r>
          </a:p>
          <a:p>
            <a:r>
              <a:rPr lang="en-US" dirty="0" smtClean="0"/>
              <a:t>Some people argue that the Charter erodes the power of Parliament and puts all control in judges hands </a:t>
            </a:r>
          </a:p>
          <a:p>
            <a:endParaRPr lang="en-US" dirty="0" smtClean="0"/>
          </a:p>
          <a:p>
            <a:r>
              <a:rPr lang="en-US" sz="3200" dirty="0" smtClean="0"/>
              <a:t>Do you think that personal views influence decisions?  </a:t>
            </a:r>
          </a:p>
        </p:txBody>
      </p:sp>
    </p:spTree>
    <p:extLst>
      <p:ext uri="{BB962C8B-B14F-4D97-AF65-F5344CB8AC3E}">
        <p14:creationId xmlns:p14="http://schemas.microsoft.com/office/powerpoint/2010/main" val="579654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impact of the charter on Canada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has the Charter impacted Canadian society?</a:t>
            </a:r>
          </a:p>
          <a:p>
            <a:r>
              <a:rPr lang="en-US" dirty="0" smtClean="0"/>
              <a:t>The charter has brought changes to laws that previously discriminated against people because of personal characteristics</a:t>
            </a:r>
          </a:p>
          <a:p>
            <a:r>
              <a:rPr lang="en-US" dirty="0" smtClean="0"/>
              <a:t>We now have a clearer recognition of human rights and freedoms within Canada</a:t>
            </a:r>
          </a:p>
          <a:p>
            <a:r>
              <a:rPr lang="en-US" dirty="0" smtClean="0"/>
              <a:t>We also have ways to enforce these rights </a:t>
            </a:r>
          </a:p>
          <a:p>
            <a:r>
              <a:rPr lang="en-US" dirty="0" smtClean="0"/>
              <a:t>The charter has given us an ability to see that our rights and freedoms are to be respected by the government </a:t>
            </a:r>
          </a:p>
          <a:p>
            <a:r>
              <a:rPr lang="en-US" dirty="0" smtClean="0"/>
              <a:t>If a law or action by the government violates the Charter, we can ask the court system to address this </a:t>
            </a:r>
            <a:r>
              <a:rPr lang="en-US" dirty="0" smtClean="0">
                <a:sym typeface="Wingdings"/>
              </a:rPr>
              <a:t> The courts can in turn, strike down any laws that violate the charter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7324" y="5632190"/>
            <a:ext cx="1400924" cy="122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03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end </a:t>
            </a:r>
            <a:r>
              <a:rPr lang="en-US" smtClean="0">
                <a:sym typeface="Wingdings"/>
              </a:rPr>
              <a:t>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2193" y="1799568"/>
            <a:ext cx="4903076" cy="490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145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919</TotalTime>
  <Words>937</Words>
  <Application>Microsoft Macintosh PowerPoint</Application>
  <PresentationFormat>Widescreen</PresentationFormat>
  <Paragraphs>99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Calibri</vt:lpstr>
      <vt:lpstr>Rockwell</vt:lpstr>
      <vt:lpstr>Rockwell Condensed</vt:lpstr>
      <vt:lpstr>Rockwell Extra Bold</vt:lpstr>
      <vt:lpstr>Wingdings</vt:lpstr>
      <vt:lpstr>Wood Type</vt:lpstr>
      <vt:lpstr>The charter of rights and freedoms</vt:lpstr>
      <vt:lpstr>Canadian Charter of rights and freedoms</vt:lpstr>
      <vt:lpstr>Pre-Charter</vt:lpstr>
      <vt:lpstr>Reasonable limits</vt:lpstr>
      <vt:lpstr>Enforcing the charter</vt:lpstr>
      <vt:lpstr>The Notwithstanding clause</vt:lpstr>
      <vt:lpstr>Legal Rights </vt:lpstr>
      <vt:lpstr>Fundamental freedoms</vt:lpstr>
      <vt:lpstr>Equality rights </vt:lpstr>
      <vt:lpstr>Democratic rights</vt:lpstr>
      <vt:lpstr>Mobility rights</vt:lpstr>
      <vt:lpstr>Language rights</vt:lpstr>
      <vt:lpstr>Minority language rights </vt:lpstr>
      <vt:lpstr>Minority rights</vt:lpstr>
      <vt:lpstr>Applying the charter</vt:lpstr>
      <vt:lpstr>Interpreting the charter</vt:lpstr>
      <vt:lpstr>Balancing competing interests</vt:lpstr>
      <vt:lpstr>The role of judges</vt:lpstr>
      <vt:lpstr>The impact of the charter on Canada</vt:lpstr>
      <vt:lpstr>The end 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charter of rights and freedoms</dc:title>
  <dc:creator>Microsoft Office User</dc:creator>
  <cp:lastModifiedBy>Microsoft Office User</cp:lastModifiedBy>
  <cp:revision>13</cp:revision>
  <dcterms:created xsi:type="dcterms:W3CDTF">2017-02-07T03:07:46Z</dcterms:created>
  <dcterms:modified xsi:type="dcterms:W3CDTF">2017-02-07T18:27:26Z</dcterms:modified>
</cp:coreProperties>
</file>