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44" Type="http://schemas.openxmlformats.org/officeDocument/2006/relationships/slide" Target="slides/slide40.xml"/><Relationship Id="rId21" Type="http://schemas.openxmlformats.org/officeDocument/2006/relationships/slide" Target="slides/slide17.xml"/><Relationship Id="rId43" Type="http://schemas.openxmlformats.org/officeDocument/2006/relationships/slide" Target="slides/slide39.xml"/><Relationship Id="rId24" Type="http://schemas.openxmlformats.org/officeDocument/2006/relationships/slide" Target="slides/slide20.xml"/><Relationship Id="rId46" Type="http://schemas.openxmlformats.org/officeDocument/2006/relationships/slide" Target="slides/slide42.xml"/><Relationship Id="rId23" Type="http://schemas.openxmlformats.org/officeDocument/2006/relationships/slide" Target="slides/slide19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70186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914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26670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184150" lvl="0" marL="0" marR="0" rtl="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Arial"/>
              <a:buChar char="●"/>
              <a:defRPr b="0" i="0" sz="7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3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400" u="none" cap="none" strike="noStrike"/>
            </a:lvl1pPr>
            <a:lvl2pPr indent="0" lvl="1" marL="0" marR="0" rtl="0" algn="r">
              <a:buNone/>
              <a:defRPr b="0" i="0" sz="1400" u="none" cap="none" strike="noStrike"/>
            </a:lvl2pPr>
            <a:lvl3pPr indent="0" lvl="2" marL="0" marR="0" rtl="0" algn="r">
              <a:buNone/>
              <a:defRPr b="0" i="0" sz="1400" u="none" cap="none" strike="noStrike"/>
            </a:lvl3pPr>
            <a:lvl4pPr indent="0" lvl="3" marL="0" marR="0" rtl="0" algn="r">
              <a:buNone/>
              <a:defRPr b="0" i="0" sz="1400" u="none" cap="none" strike="noStrike"/>
            </a:lvl4pPr>
            <a:lvl5pPr indent="0" lvl="4" marL="0" marR="0" rtl="0" algn="r">
              <a:buNone/>
              <a:defRPr b="0" i="0" sz="1400" u="none" cap="none" strike="noStrike"/>
            </a:lvl5pPr>
            <a:lvl6pPr indent="0" lvl="5" marL="0" marR="0" rtl="0" algn="r">
              <a:buNone/>
              <a:defRPr b="0" i="0" sz="1400" u="none" cap="none" strike="noStrike"/>
            </a:lvl6pPr>
            <a:lvl7pPr indent="0" lvl="6" marL="0" marR="0" rtl="0" algn="r">
              <a:buNone/>
              <a:defRPr b="0" i="0" sz="1400" u="none" cap="none" strike="noStrike"/>
            </a:lvl7pPr>
            <a:lvl8pPr indent="0" lvl="7" marL="0" marR="0" rtl="0" algn="r">
              <a:buNone/>
              <a:defRPr b="0" i="0" sz="1400" u="none" cap="none" strike="noStrike"/>
            </a:lvl8pPr>
            <a:lvl9pPr indent="0" lvl="8" marL="0" marR="0" rtl="0" algn="r">
              <a:buNone/>
              <a:defRPr b="0" i="0" sz="1400" u="none" cap="none" strike="noStrike"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070186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381000" y="2286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685800" y="121920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400" u="none" cap="none" strike="noStrike"/>
            </a:lvl1pPr>
            <a:lvl2pPr indent="0" lvl="1" marL="0" marR="0" rtl="0" algn="r">
              <a:buNone/>
              <a:defRPr b="0" i="0" sz="1400" u="none" cap="none" strike="noStrike"/>
            </a:lvl2pPr>
            <a:lvl3pPr indent="0" lvl="2" marL="0" marR="0" rtl="0" algn="r">
              <a:buNone/>
              <a:defRPr b="0" i="0" sz="1400" u="none" cap="none" strike="noStrike"/>
            </a:lvl3pPr>
            <a:lvl4pPr indent="0" lvl="3" marL="0" marR="0" rtl="0" algn="r">
              <a:buNone/>
              <a:defRPr b="0" i="0" sz="1400" u="none" cap="none" strike="noStrike"/>
            </a:lvl4pPr>
            <a:lvl5pPr indent="0" lvl="4" marL="0" marR="0" rtl="0" algn="r">
              <a:buNone/>
              <a:defRPr b="0" i="0" sz="1400" u="none" cap="none" strike="noStrike"/>
            </a:lvl5pPr>
            <a:lvl6pPr indent="0" lvl="5" marL="0" marR="0" rtl="0" algn="r">
              <a:buNone/>
              <a:defRPr b="0" i="0" sz="1400" u="none" cap="none" strike="noStrike"/>
            </a:lvl6pPr>
            <a:lvl7pPr indent="0" lvl="6" marL="0" marR="0" rtl="0" algn="r">
              <a:buNone/>
              <a:defRPr b="0" i="0" sz="1400" u="none" cap="none" strike="noStrike"/>
            </a:lvl7pPr>
            <a:lvl8pPr indent="0" lvl="7" marL="0" marR="0" rtl="0" algn="r">
              <a:buNone/>
              <a:defRPr b="0" i="0" sz="1400" u="none" cap="none" strike="noStrike"/>
            </a:lvl8pPr>
            <a:lvl9pPr indent="0" lvl="8" marL="0" marR="0" rtl="0" algn="r">
              <a:buNone/>
              <a:defRPr b="0" i="0" sz="1400" u="none" cap="none" strike="noStrike"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b="0" i="0" sz="28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b="0" i="0" sz="24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4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400" u="none" cap="none" strike="noStrike"/>
            </a:lvl1pPr>
            <a:lvl2pPr indent="0" lvl="1" marL="0" marR="0" rtl="0" algn="r">
              <a:buNone/>
              <a:defRPr b="0" i="0" sz="1400" u="none" cap="none" strike="noStrike"/>
            </a:lvl2pPr>
            <a:lvl3pPr indent="0" lvl="2" marL="0" marR="0" rtl="0" algn="r">
              <a:buNone/>
              <a:defRPr b="0" i="0" sz="1400" u="none" cap="none" strike="noStrike"/>
            </a:lvl3pPr>
            <a:lvl4pPr indent="0" lvl="3" marL="0" marR="0" rtl="0" algn="r">
              <a:buNone/>
              <a:defRPr b="0" i="0" sz="1400" u="none" cap="none" strike="noStrike"/>
            </a:lvl4pPr>
            <a:lvl5pPr indent="0" lvl="4" marL="0" marR="0" rtl="0" algn="r">
              <a:buNone/>
              <a:defRPr b="0" i="0" sz="1400" u="none" cap="none" strike="noStrike"/>
            </a:lvl5pPr>
            <a:lvl6pPr indent="0" lvl="5" marL="0" marR="0" rtl="0" algn="r">
              <a:buNone/>
              <a:defRPr b="0" i="0" sz="1400" u="none" cap="none" strike="noStrike"/>
            </a:lvl6pPr>
            <a:lvl7pPr indent="0" lvl="6" marL="0" marR="0" rtl="0" algn="r">
              <a:buNone/>
              <a:defRPr b="0" i="0" sz="1400" u="none" cap="none" strike="noStrike"/>
            </a:lvl7pPr>
            <a:lvl8pPr indent="0" lvl="7" marL="0" marR="0" rtl="0" algn="r">
              <a:buNone/>
              <a:defRPr b="0" i="0" sz="1400" u="none" cap="none" strike="noStrike"/>
            </a:lvl8pPr>
            <a:lvl9pPr indent="0" lvl="8" marL="0" marR="0" rtl="0" algn="r">
              <a:buNone/>
              <a:defRPr b="0" i="0" sz="1400" u="none" cap="none" strike="noStrike"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ctrTitle"/>
          </p:nvPr>
        </p:nvSpPr>
        <p:spPr>
          <a:xfrm>
            <a:off x="685800" y="914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1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Chapter 10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1371600" y="26670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7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Agriculture</a:t>
            </a:r>
            <a:endParaRPr b="0" i="0" sz="7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381000" y="2286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Agricultural Origins &amp; Regions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685800" y="1219200"/>
            <a:ext cx="77724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Origins of agriculture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Hunters and gatherers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Invention of agriculture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Location of agricultural hearths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Vegetative planting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Seed agriculture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Classifying agricultural regions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Subsistence vs. commercial agriculture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Mapping agricultural regions</a:t>
            </a:r>
            <a:endParaRPr b="0" i="0" sz="280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85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Vegetative Planting Hearths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"/>
          <p:cNvSpPr txBox="1"/>
          <p:nvPr/>
        </p:nvSpPr>
        <p:spPr>
          <a:xfrm>
            <a:off x="685800" y="5791200"/>
            <a:ext cx="8131175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10-1: There were several main heaths, or centers of origin, for vegetative crops (roots &amp; tubers, etc.), from which the crops diffused to other areas.  Carl Sauer suggested that Southeast Asia was a primary hearth.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3" name="Google Shape;4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377950"/>
            <a:ext cx="7772400" cy="40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685800" y="3810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Seed Agriculture Hearths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 txBox="1"/>
          <p:nvPr/>
        </p:nvSpPr>
        <p:spPr>
          <a:xfrm>
            <a:off x="533400" y="5867400"/>
            <a:ext cx="79025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10-2: Seed agriculture also originated in several hearths and diffused from those elsewhere.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62" y="1371600"/>
            <a:ext cx="7691437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609600" y="3048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Labor Force in Agriculture, </a:t>
            </a:r>
            <a:r>
              <a:rPr b="0" i="0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 txBox="1"/>
          <p:nvPr/>
        </p:nvSpPr>
        <p:spPr>
          <a:xfrm>
            <a:off x="457200" y="5943600"/>
            <a:ext cx="83216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10-3: A large proportion of workers in most LDCs are in agriculture, while only a small percentage of workers in MDCs are engaged in agriculture.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7" name="Google Shape;5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370012"/>
            <a:ext cx="7467600" cy="427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685800" y="3048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Tractors, per cropland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 txBox="1"/>
          <p:nvPr/>
        </p:nvSpPr>
        <p:spPr>
          <a:xfrm>
            <a:off x="609600" y="5867400"/>
            <a:ext cx="77724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10-4: Tractors per 1000 hectares of cropland.  Use of machinery is extensive in most MDC agriculture, but it is much less common in LDCs.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4" name="Google Shape;6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292225"/>
            <a:ext cx="7467600" cy="427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685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Combines on Wheat in Kansas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425" y="1252537"/>
            <a:ext cx="6530975" cy="453866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/>
          <p:nvPr/>
        </p:nvSpPr>
        <p:spPr>
          <a:xfrm>
            <a:off x="1050925" y="6096000"/>
            <a:ext cx="74834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Combines can reap, thresh, and clean crops like wheat in a single operation.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685800" y="3810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Wheat Farm in Montana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295400"/>
            <a:ext cx="7288212" cy="461486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1"/>
          <p:cNvSpPr txBox="1"/>
          <p:nvPr/>
        </p:nvSpPr>
        <p:spPr>
          <a:xfrm>
            <a:off x="1524000" y="6172200"/>
            <a:ext cx="61722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American grain farms can cover enormous amounts of land.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>
          <a:xfrm>
            <a:off x="762000" y="3048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Farmland Loss in Maryland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533400" y="5943600"/>
            <a:ext cx="80549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10-1.1:  Overlaps of soil quality, environmental &amp; cultural features, and population growth may show areas of greatest threat of farmland loss in Maryland.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5" name="Google Shape;8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219200"/>
            <a:ext cx="7391400" cy="4452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title"/>
          </p:nvPr>
        </p:nvSpPr>
        <p:spPr>
          <a:xfrm>
            <a:off x="152400" y="228600"/>
            <a:ext cx="8763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Agriculture in Less Developed Countries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685800" y="17526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Shifting cultivation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Characteristics of shifting cultivation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of shifting cultivation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Pastoral nomadism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Characteristics of pastoral nomadism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of pastoral nomadism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Intensive subsistence agriculture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Intensive subsistence with wet rice dominant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50"/>
              <a:buFont typeface="Arial"/>
              <a:buChar char="●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Intensive subsistence with wet rice not dominant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Plantation farming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762000" y="4572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Climate Regions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914400" y="5867400"/>
            <a:ext cx="75438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10-5a: Simplified map of the main world climate regions </a:t>
            </a:r>
            <a:r>
              <a:rPr b="0" i="1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(see also Fig. 2-2).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597025"/>
            <a:ext cx="8229600" cy="366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533400" y="304800"/>
            <a:ext cx="8305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Agriculture Regions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762000" y="6096000"/>
            <a:ext cx="76962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10-5b: Locations of the major types of subsistence and commercial agriculture.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365250"/>
            <a:ext cx="8458200" cy="43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685800" y="4572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Shifting Cultivation in Guatemala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012" y="1524000"/>
            <a:ext cx="7494587" cy="43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74725" y="6140450"/>
            <a:ext cx="70866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Dense vegetation has been cut and is being burned to open land for farming.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685800" y="3048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Land Clearing in Colombia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447800"/>
            <a:ext cx="6934200" cy="448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/>
          <p:nvPr/>
        </p:nvSpPr>
        <p:spPr>
          <a:xfrm>
            <a:off x="1304925" y="6172200"/>
            <a:ext cx="65436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Bulldozers are used to plow a road through the rain forest in Colombia.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685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Pastoral Nomads in Iran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371600"/>
            <a:ext cx="6858000" cy="457358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>
            <a:off x="1035050" y="6156325"/>
            <a:ext cx="70421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Qashqai nomads using paved roads to move their animals near Shiraz, Iran.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685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Wet Rice Terraces in Indonesia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" y="1447800"/>
            <a:ext cx="6858000" cy="462438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 txBox="1"/>
          <p:nvPr/>
        </p:nvSpPr>
        <p:spPr>
          <a:xfrm>
            <a:off x="1143000" y="6248400"/>
            <a:ext cx="669131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Terraces create flat land for wet (irrigated) rice on hilly land in Indonesia.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Rice Production,</a:t>
            </a: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669925" y="5927725"/>
            <a:ext cx="8104187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10-6: Asian farmers grow over 90% of the world’s rice.  India and China alone account for over half of world rice production.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295400"/>
            <a:ext cx="7620000" cy="43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Rice Harvesting, Indonesia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1371600"/>
            <a:ext cx="6400800" cy="459898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/>
          <p:nvPr/>
        </p:nvSpPr>
        <p:spPr>
          <a:xfrm>
            <a:off x="2460625" y="6140450"/>
            <a:ext cx="43211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Wet rice is often harvested by hand in Asia.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381000" y="152400"/>
            <a:ext cx="84582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Agriculture in Developed Countries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685800" y="1828800"/>
            <a:ext cx="7772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Mixed crop and livestock farming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Dairy farming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Grain farming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Livestock ranching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Mediterranean agriculture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Commercial gardening and fruit farming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Access to markets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Corn Production, 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517525" y="5867400"/>
            <a:ext cx="8151812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10-7:  The U.S. accounts for about 40% of world corn (maize) production. China is the 2nd largest producer.  Much of the corn in both countries is used for animal feed.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219200"/>
            <a:ext cx="7467600" cy="427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>
            <a:off x="609600" y="3048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Milk Production, 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533400" y="5743575"/>
            <a:ext cx="81581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 10-8: Milk production reflects wealth, culture, and environment.  It is usually high in MDCs, especially production per capita, and varies considerably in LDCs. 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3137" y="1219200"/>
            <a:ext cx="7196137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>
            <p:ph type="title"/>
          </p:nvPr>
        </p:nvSpPr>
        <p:spPr>
          <a:xfrm>
            <a:off x="533400" y="609600"/>
            <a:ext cx="27432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Milk Production in MDCs &amp; LDCs</a:t>
            </a:r>
            <a:b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1960-2005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875" y="457200"/>
            <a:ext cx="5140325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5"/>
          <p:cNvSpPr txBox="1"/>
          <p:nvPr/>
        </p:nvSpPr>
        <p:spPr>
          <a:xfrm>
            <a:off x="365125" y="4937125"/>
            <a:ext cx="3121025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228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Milk production has grown more rapidly in LDCs than in MDCs since the 1960s.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381000" y="304800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U.S. Dairy Production </a:t>
            </a:r>
            <a:r>
              <a:rPr b="0" i="1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381000" y="4419600"/>
            <a:ext cx="4267200" cy="106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10-9: Milk production is widely dispersed because of its perishability, but cheese production is far more concentrated.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6012" y="381000"/>
            <a:ext cx="360045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type="title"/>
          </p:nvPr>
        </p:nvSpPr>
        <p:spPr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U.S. Milk Production, </a:t>
            </a:r>
            <a:r>
              <a:rPr b="0" i="0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800" y="1443037"/>
            <a:ext cx="5486400" cy="4652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685800" y="3810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U.S. Cheese Production, </a:t>
            </a:r>
            <a:r>
              <a:rPr b="0" i="0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2005</a:t>
            </a: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2600" y="1519237"/>
            <a:ext cx="5638800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8"/>
          <p:cNvSpPr txBox="1"/>
          <p:nvPr/>
        </p:nvSpPr>
        <p:spPr>
          <a:xfrm>
            <a:off x="7210425" y="1292225"/>
            <a:ext cx="1841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World Wheat Production, 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828675" y="5943600"/>
            <a:ext cx="83153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79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10-10: China is the world’s leading wheat producer, but the U.S. is the largest producer of wheat for sale and the largest exporter.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238250"/>
            <a:ext cx="7696200" cy="44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type="title"/>
          </p:nvPr>
        </p:nvSpPr>
        <p:spPr>
          <a:xfrm>
            <a:off x="685800" y="4572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U.S. Wheat Farmer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1524000"/>
            <a:ext cx="6496050" cy="425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 txBox="1"/>
          <p:nvPr/>
        </p:nvSpPr>
        <p:spPr>
          <a:xfrm>
            <a:off x="1725612" y="6096000"/>
            <a:ext cx="5741987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U.S. wheat farmer in Idaho is selling wheat to Asian buyers.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457200" y="685800"/>
            <a:ext cx="3886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Chisholm Trail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4114800" y="3581400"/>
            <a:ext cx="1841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1"/>
          <p:cNvSpPr txBox="1"/>
          <p:nvPr/>
        </p:nvSpPr>
        <p:spPr>
          <a:xfrm>
            <a:off x="228600" y="4876800"/>
            <a:ext cx="4495800" cy="106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79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10-11: The Chisholm Trail became famous as the main route for cattle drives from Texas to the railheads in Kansas.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6" name="Google Shape;2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0350" y="457200"/>
            <a:ext cx="319405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>
            <p:ph type="title"/>
          </p:nvPr>
        </p:nvSpPr>
        <p:spPr>
          <a:xfrm>
            <a:off x="609600" y="457200"/>
            <a:ext cx="8001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Cattle Drive on the Chisholm Trail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677987"/>
            <a:ext cx="7543800" cy="4418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685800" y="3048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Meat Production on Ranches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838200" y="6019800"/>
            <a:ext cx="74834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 10-12: Cattle, sheep and goats are the main meat animals raised on ranches.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9" name="Google Shape;2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270000"/>
            <a:ext cx="7772400" cy="44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>
            <a:off x="685800" y="457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Vineyard in Portugal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524000"/>
            <a:ext cx="7467600" cy="43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4"/>
          <p:cNvSpPr txBox="1"/>
          <p:nvPr/>
        </p:nvSpPr>
        <p:spPr>
          <a:xfrm>
            <a:off x="901700" y="6172200"/>
            <a:ext cx="76263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Grapes loaded in vineyards on slopes above the Douro River in northern Portugal.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685800" y="3048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Von Thünen Model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533400" y="5791200"/>
            <a:ext cx="7699375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10-13: Von Thünen’s model shows how distance from a city or market affects the choice of agricultural activity in (a) a uniform landscape and (b) one with a river.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228725"/>
            <a:ext cx="7772400" cy="43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>
            <p:ph type="title"/>
          </p:nvPr>
        </p:nvSpPr>
        <p:spPr>
          <a:xfrm>
            <a:off x="685800" y="381000"/>
            <a:ext cx="8001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Economic Issues of Agriculture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/>
          <p:nvPr>
            <p:ph idx="1" type="body"/>
          </p:nvPr>
        </p:nvSpPr>
        <p:spPr>
          <a:xfrm>
            <a:off x="533400" y="1600200"/>
            <a:ext cx="8001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Challenges for commercial farmers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Overproduction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Sustainable agriculture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Challenges for subsistence farmers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Population growth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International trade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065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Increasing food supply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type="title"/>
          </p:nvPr>
        </p:nvSpPr>
        <p:spPr>
          <a:xfrm>
            <a:off x="685800" y="3810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Organic Farm in Washington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295400"/>
            <a:ext cx="7467600" cy="45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7"/>
          <p:cNvSpPr txBox="1"/>
          <p:nvPr/>
        </p:nvSpPr>
        <p:spPr>
          <a:xfrm>
            <a:off x="936625" y="6096000"/>
            <a:ext cx="70643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22860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There is limited use of chemicals and heavy machinery on organic farms such as this one in Whatcom County, Washington state.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type="title"/>
          </p:nvPr>
        </p:nvSpPr>
        <p:spPr>
          <a:xfrm>
            <a:off x="685800" y="609600"/>
            <a:ext cx="30480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Free-range Chickens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187" y="457200"/>
            <a:ext cx="4643437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708025" y="4876800"/>
            <a:ext cx="30257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22860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Free-range chickens on an organic farm in England.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"/>
          <p:cNvSpPr txBox="1"/>
          <p:nvPr>
            <p:ph type="title"/>
          </p:nvPr>
        </p:nvSpPr>
        <p:spPr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Genetically Modified Foods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712" y="1371600"/>
            <a:ext cx="3671887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9"/>
          <p:cNvSpPr txBox="1"/>
          <p:nvPr/>
        </p:nvSpPr>
        <p:spPr>
          <a:xfrm>
            <a:off x="974725" y="6232525"/>
            <a:ext cx="70262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Genetically modified foods must be labeled in Europe but not in the U.S.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 txBox="1"/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Desertification Hazard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0"/>
          <p:cNvSpPr txBox="1"/>
          <p:nvPr/>
        </p:nvSpPr>
        <p:spPr>
          <a:xfrm>
            <a:off x="609600" y="5943600"/>
            <a:ext cx="81534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10-14: The most severe desertification hazard is in several parts of semiarid Africa, and parts southwestern Asia, North and South America, and Australia.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7" name="Google Shape;27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276350"/>
            <a:ext cx="7620000" cy="43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 txBox="1"/>
          <p:nvPr>
            <p:ph type="title"/>
          </p:nvPr>
        </p:nvSpPr>
        <p:spPr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Green Revolution Experiments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075" y="1295400"/>
            <a:ext cx="6080125" cy="4460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1"/>
          <p:cNvSpPr txBox="1"/>
          <p:nvPr/>
        </p:nvSpPr>
        <p:spPr>
          <a:xfrm>
            <a:off x="1470025" y="6019800"/>
            <a:ext cx="70643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22860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Scientists at the International Rice Research Institute try to develop improved crop varieties.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Grain Importers &amp; Exporters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2"/>
          <p:cNvSpPr txBox="1"/>
          <p:nvPr/>
        </p:nvSpPr>
        <p:spPr>
          <a:xfrm>
            <a:off x="457200" y="6172200"/>
            <a:ext cx="82486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16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10-15: Most countries are net importers of grain.  The U.S. is the largest net exporter.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1" name="Google Shape;2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447800"/>
            <a:ext cx="7696200" cy="44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3"/>
          <p:cNvSpPr txBox="1"/>
          <p:nvPr>
            <p:ph type="title"/>
          </p:nvPr>
        </p:nvSpPr>
        <p:spPr>
          <a:xfrm>
            <a:off x="228600" y="609600"/>
            <a:ext cx="38100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Undernourished Proportion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1000" y="685800"/>
            <a:ext cx="4699000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3"/>
          <p:cNvSpPr txBox="1"/>
          <p:nvPr/>
        </p:nvSpPr>
        <p:spPr>
          <a:xfrm>
            <a:off x="365125" y="4403725"/>
            <a:ext cx="3597275" cy="155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571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10-16: The proportion of under-nourished population has declined in most LDCs, but is much higher in sub-Saharan Africa than in other areas of the world. 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Population and Grain Production in Africa, </a:t>
            </a:r>
            <a:r>
              <a:rPr b="0" i="1" lang="en-US" sz="3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1961-2005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862" y="1676400"/>
            <a:ext cx="702627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4"/>
          <p:cNvSpPr txBox="1"/>
          <p:nvPr/>
        </p:nvSpPr>
        <p:spPr>
          <a:xfrm>
            <a:off x="685800" y="6019800"/>
            <a:ext cx="786447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28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10-17: Cereal production has not kept up with the high rate of population growth in sub-Saharan Africa.  (The graph is set to a base of 1.0 in 1961).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186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5"/>
          <p:cNvSpPr txBox="1"/>
          <p:nvPr>
            <p:ph type="title"/>
          </p:nvPr>
        </p:nvSpPr>
        <p:spPr>
          <a:xfrm>
            <a:off x="685800" y="2286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Sahel</a:t>
            </a:r>
            <a:endParaRPr b="0" i="0" sz="4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5"/>
          <p:cNvSpPr txBox="1"/>
          <p:nvPr/>
        </p:nvSpPr>
        <p:spPr>
          <a:xfrm>
            <a:off x="685800" y="6019800"/>
            <a:ext cx="7812087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0795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Fig. 10-18: The Sahel, which is south of the Sahara, frequently faces drought and food shortages, as does the Horn of Africa.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2" name="Google Shape;3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2600" y="1219200"/>
            <a:ext cx="5410200" cy="45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