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31" Type="http://schemas.openxmlformats.org/officeDocument/2006/relationships/slide" Target="slides/slide27.xml"/><Relationship Id="rId75" Type="http://schemas.openxmlformats.org/officeDocument/2006/relationships/slide" Target="slides/slide71.xml"/><Relationship Id="rId30" Type="http://schemas.openxmlformats.org/officeDocument/2006/relationships/slide" Target="slides/slide26.xml"/><Relationship Id="rId74" Type="http://schemas.openxmlformats.org/officeDocument/2006/relationships/slide" Target="slides/slide70.xml"/><Relationship Id="rId33" Type="http://schemas.openxmlformats.org/officeDocument/2006/relationships/slide" Target="slides/slide29.xml"/><Relationship Id="rId77" Type="http://schemas.openxmlformats.org/officeDocument/2006/relationships/slide" Target="slides/slide73.xml"/><Relationship Id="rId32" Type="http://schemas.openxmlformats.org/officeDocument/2006/relationships/slide" Target="slides/slide28.xml"/><Relationship Id="rId76" Type="http://schemas.openxmlformats.org/officeDocument/2006/relationships/slide" Target="slides/slide72.xml"/><Relationship Id="rId35" Type="http://schemas.openxmlformats.org/officeDocument/2006/relationships/slide" Target="slides/slide31.xml"/><Relationship Id="rId34" Type="http://schemas.openxmlformats.org/officeDocument/2006/relationships/slide" Target="slides/slide30.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slide" Target="slides/slide60.xml"/><Relationship Id="rId63" Type="http://schemas.openxmlformats.org/officeDocument/2006/relationships/slide" Target="slides/slide59.xml"/><Relationship Id="rId22" Type="http://schemas.openxmlformats.org/officeDocument/2006/relationships/slide" Target="slides/slide18.xml"/><Relationship Id="rId66" Type="http://schemas.openxmlformats.org/officeDocument/2006/relationships/slide" Target="slides/slide62.xml"/><Relationship Id="rId21" Type="http://schemas.openxmlformats.org/officeDocument/2006/relationships/slide" Target="slides/slide17.xml"/><Relationship Id="rId65" Type="http://schemas.openxmlformats.org/officeDocument/2006/relationships/slide" Target="slides/slide61.xml"/><Relationship Id="rId24" Type="http://schemas.openxmlformats.org/officeDocument/2006/relationships/slide" Target="slides/slide20.xml"/><Relationship Id="rId68" Type="http://schemas.openxmlformats.org/officeDocument/2006/relationships/slide" Target="slides/slide64.xml"/><Relationship Id="rId23" Type="http://schemas.openxmlformats.org/officeDocument/2006/relationships/slide" Target="slides/slide19.xml"/><Relationship Id="rId67" Type="http://schemas.openxmlformats.org/officeDocument/2006/relationships/slide" Target="slides/slide63.xml"/><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slide" Target="slides/slide65.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istory.com/news/chamberlain-declares-peace-for-our-time-75-years-ago"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vintag.es/2018/05/history-of-russia-in-the-beginning-of-20-century-in-color.html"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ww2incolor.com/news/tag/adolf"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eddit.com/r/MilitaryPorn/comments/8knk3s/japanese_war_minister_general_hideki_tojo/"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C._D._Howe#/media/File:C.D._Howe_in_aircraft_factory.jpg"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Minister_for_Foreign_Affairs_(Japan)" TargetMode="External"/><Relationship Id="rId3" Type="http://schemas.openxmlformats.org/officeDocument/2006/relationships/hyperlink" Target="https://en.wikipedia.org/wiki/Minister_for_Foreign_Affairs_(Japan)" TargetMode="External"/><Relationship Id="rId4" Type="http://schemas.openxmlformats.org/officeDocument/2006/relationships/hyperlink" Target="https://en.wikipedia.org/wiki/Mamoru_Shigemitsu" TargetMode="External"/><Relationship Id="rId11" Type="http://schemas.openxmlformats.org/officeDocument/2006/relationships/hyperlink" Target="https://en.wikipedia.org/wiki/Richard_K._Sutherland" TargetMode="External"/><Relationship Id="rId10" Type="http://schemas.openxmlformats.org/officeDocument/2006/relationships/hyperlink" Target="https://en.wikipedia.org/wiki/USS_Missouri_(BB-63)" TargetMode="External"/><Relationship Id="rId12" Type="http://schemas.openxmlformats.org/officeDocument/2006/relationships/hyperlink" Target="https://en.wikipedia.org/wiki/Richard_K._Sutherland" TargetMode="External"/><Relationship Id="rId9" Type="http://schemas.openxmlformats.org/officeDocument/2006/relationships/hyperlink" Target="https://en.wikipedia.org/wiki/USS_Missouri_(BB-63)" TargetMode="External"/><Relationship Id="rId5" Type="http://schemas.openxmlformats.org/officeDocument/2006/relationships/hyperlink" Target="https://en.wikipedia.org/wiki/Mamoru_Shigemitsu" TargetMode="External"/><Relationship Id="rId6" Type="http://schemas.openxmlformats.org/officeDocument/2006/relationships/hyperlink" Target="https://en.wikipedia.org/wiki/Japanese_Instrument_of_Surrender" TargetMode="External"/><Relationship Id="rId7" Type="http://schemas.openxmlformats.org/officeDocument/2006/relationships/hyperlink" Target="https://en.wikipedia.org/wiki/Japanese_Instrument_of_Surrender" TargetMode="External"/><Relationship Id="rId8" Type="http://schemas.openxmlformats.org/officeDocument/2006/relationships/hyperlink" Target="https://en.wikipedia.org/wiki/USS_Missouri_(BB-63)" TargetMode="Externa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oronto.ca/city-government/accountability-operations-customer-service/access-city-information-or-records/city-of-toronto-archives/whats-online/web-exhibits/v-e-day-and-v-j-day-the-end-of-world-war-ii-in-toronto-1945/" TargetMode="External"/><Relationship Id="rId3" Type="http://schemas.openxmlformats.org/officeDocument/2006/relationships/hyperlink" Target="https://www.toronto.ca/city-government/accountability-operations-customer-service/access-city-information-or-records/city-of-toronto-archives/whats-online/web-exhibits/v-e-day-and-v-j-day-the-end-of-world-war-ii-in-toronto-1945/" TargetMode="Externa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interest.ca/pin/369224869427103414/?lp=true" TargetMode="Externa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1" Type="http://schemas.openxmlformats.org/officeDocument/2006/relationships/hyperlink" Target="https://en.wikipedia.org/wiki/World_War_II" TargetMode="External"/><Relationship Id="rId10" Type="http://schemas.openxmlformats.org/officeDocument/2006/relationships/hyperlink" Target="https://en.wikipedia.org/wiki/World_War_II" TargetMode="External"/><Relationship Id="rId13" Type="http://schemas.openxmlformats.org/officeDocument/2006/relationships/hyperlink" Target="https://en.wikipedia.org/wiki/Nazi_Germany" TargetMode="External"/><Relationship Id="rId12" Type="http://schemas.openxmlformats.org/officeDocument/2006/relationships/hyperlink" Target="https://en.wikipedia.org/wiki/Nazi_Germany" TargetMode="External"/><Relationship Id="rId1" Type="http://schemas.openxmlformats.org/officeDocument/2006/relationships/notesMaster" Target="../notesMasters/notesMaster1.xml"/><Relationship Id="rId2" Type="http://schemas.openxmlformats.org/officeDocument/2006/relationships/hyperlink" Target="https://en.wikipedia.org/wiki/Military_tribunal" TargetMode="External"/><Relationship Id="rId3" Type="http://schemas.openxmlformats.org/officeDocument/2006/relationships/hyperlink" Target="https://en.wikipedia.org/wiki/Military_tribunal" TargetMode="External"/><Relationship Id="rId4" Type="http://schemas.openxmlformats.org/officeDocument/2006/relationships/hyperlink" Target="https://en.wikipedia.org/wiki/Allies_of_World_War_II" TargetMode="External"/><Relationship Id="rId9" Type="http://schemas.openxmlformats.org/officeDocument/2006/relationships/hyperlink" Target="https://en.wikipedia.org/wiki/Laws_of_war" TargetMode="External"/><Relationship Id="rId5" Type="http://schemas.openxmlformats.org/officeDocument/2006/relationships/hyperlink" Target="https://en.wikipedia.org/wiki/Allies_of_World_War_II" TargetMode="External"/><Relationship Id="rId6" Type="http://schemas.openxmlformats.org/officeDocument/2006/relationships/hyperlink" Target="https://en.wikipedia.org/wiki/International_law" TargetMode="External"/><Relationship Id="rId7" Type="http://schemas.openxmlformats.org/officeDocument/2006/relationships/hyperlink" Target="https://en.wikipedia.org/wiki/International_law" TargetMode="External"/><Relationship Id="rId8" Type="http://schemas.openxmlformats.org/officeDocument/2006/relationships/hyperlink" Target="https://en.wikipedia.org/wiki/Laws_of_war" TargetMode="Externa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The_Holocaust#/media/File:Selection_Birkenau_ramp.jpg" TargetMode="Externa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Auschwitz_Album" TargetMode="External"/><Relationship Id="rId3" Type="http://schemas.openxmlformats.org/officeDocument/2006/relationships/hyperlink" Target="https://en.wikipedia.org/wiki/Auschwitz_Album" TargetMode="Externa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spiritofcanadagallery.com/gallery.htm" TargetMode="Externa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uffingtonpost.ca/2013/10/16/canadian-flag-designs-photos_n_4109726.html" TargetMode="Externa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g4bd0d5842c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4bd0d5842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https://www.britannica.com/event/World-War-II</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g4bd0d5842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4bd0d5842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g4bd0d5842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4bd0d5842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4bd0d5842c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4bd0d5842c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Hungry children gather around a soldier ladling hot food at an outdoor soup kitchen.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Germany. 1918.https://allthatsinteresting.com/nazi-rise-to-power#9</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4bd0d5842c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4bd0d5842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People eat at a crowded dormitory of a lodging house for the homeless in Berlin.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1920.</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4bd0d5842c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4bd0d5842c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German World War I amputee begs for money on the street.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Many German veterans were forgotten after their war, their lives in shambles, allowing a man like Hitler, a man promising change and revitalization, to take power.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1923.</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4bd0d5842c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4bd0d5842c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4bd0d5842c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4bd0d5842c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Hands clasped in friendship, Adolf Hitler and England's Prime Minister Neville Chamberlain, are shown in this historic pose at Munich on Sept. 30, 1938.</a:t>
            </a:r>
            <a:endParaRPr/>
          </a:p>
          <a:p>
            <a:pPr indent="0" lvl="0" marL="0" rtl="0" algn="l">
              <a:spcBef>
                <a:spcPts val="0"/>
              </a:spcBef>
              <a:spcAft>
                <a:spcPts val="0"/>
              </a:spcAft>
              <a:buNone/>
            </a:pPr>
            <a:r>
              <a:rPr lang="en"/>
              <a:t>https://www.washingtonpost.com/news/worldviews/wp/2015/07/20/in-defense-of-neville-chamberlain-hindsights-most-battered-punching-bag/?noredirect=on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4bd0d5842c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4bd0d5842c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https://www.history.com/news/chamberlain-declares-peace-for-our-time-75-years-ago</a:t>
            </a:r>
            <a:endParaRPr/>
          </a:p>
          <a:p>
            <a:pPr indent="0" lvl="0" marL="0" rtl="0" algn="l">
              <a:spcBef>
                <a:spcPts val="0"/>
              </a:spcBef>
              <a:spcAft>
                <a:spcPts val="0"/>
              </a:spcAft>
              <a:buNone/>
            </a:pPr>
            <a:r>
              <a:rPr lang="en"/>
              <a:t>Chamberlain Declares “Peace for Our Time,” 75 Years AgoOn September 30, 1938, British Prime Minister Neville Chamberlain received a rowdy homecoming after signing a peace pact with Nazi Germany.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4bd0d5842c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4bd0d5842c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4bd0d5842c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4bd0d5842c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4bd0d5842c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4bd0d5842c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https://www.vintag.es/2018/05/history-of-russia-in-the-beginning-of-20-century-in-color.html</a:t>
            </a:r>
            <a:endParaRPr/>
          </a:p>
          <a:p>
            <a:pPr indent="0" lvl="0" marL="0" rtl="0" algn="l">
              <a:spcBef>
                <a:spcPts val="0"/>
              </a:spcBef>
              <a:spcAft>
                <a:spcPts val="0"/>
              </a:spcAft>
              <a:buNone/>
            </a:pPr>
            <a:r>
              <a:rPr lang="en"/>
              <a:t>Vladmir Lenin and Josef Stalin in Gorki, 1922</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4bd0d5842c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4bd0d5842c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http://www.ww2incolor.com/news/tag/adolf</a:t>
            </a:r>
            <a:endParaRPr/>
          </a:p>
          <a:p>
            <a:pPr indent="0" lvl="0" marL="0" rtl="0" algn="l">
              <a:spcBef>
                <a:spcPts val="0"/>
              </a:spcBef>
              <a:spcAft>
                <a:spcPts val="0"/>
              </a:spcAft>
              <a:buNone/>
            </a:pPr>
            <a:r>
              <a:rPr lang="en"/>
              <a:t>Nazi leader Adolf Hitler, left, with his second-in-command Hermann Göring</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4bd0d5842c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4bd0d5842c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Italian dictator Benito Mussolin reviews troops on Oct. 29, 1937, in Rome followed by Rudolf Hess, Adolf Hitler’s deputy, and other Italian fascist officials.</a:t>
            </a:r>
            <a:endParaRPr/>
          </a:p>
          <a:p>
            <a:pPr indent="0" lvl="0" marL="0" rtl="0" algn="l">
              <a:spcBef>
                <a:spcPts val="0"/>
              </a:spcBef>
              <a:spcAft>
                <a:spcPts val="0"/>
              </a:spcAft>
              <a:buNone/>
            </a:pPr>
            <a:r>
              <a:rPr lang="en"/>
              <a:t>http://www.slate.com/articles/news_and_politics/fascism/2017/01/our_slate_academy_on_fascism_starts_with_italy_and_the_rise_of_mussolini.html</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g4bd1087830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4bd1087830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4bd0d5842c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4bd0d5842c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u="sng">
                <a:solidFill>
                  <a:schemeClr val="hlink"/>
                </a:solidFill>
                <a:hlinkClick r:id="rId2"/>
              </a:rPr>
              <a:t>https://www.reddit.com/r/MilitaryPorn/comments/8knk3s/japanese_war_minister_general_hideki_tojo/</a:t>
            </a:r>
            <a:endParaRPr sz="1000"/>
          </a:p>
          <a:p>
            <a:pPr indent="0" lvl="0" marL="0" rtl="0" algn="l">
              <a:lnSpc>
                <a:spcPct val="115000"/>
              </a:lnSpc>
              <a:spcBef>
                <a:spcPts val="1800"/>
              </a:spcBef>
              <a:spcAft>
                <a:spcPts val="0"/>
              </a:spcAft>
              <a:buClr>
                <a:schemeClr val="dk1"/>
              </a:buClr>
              <a:buSzPts val="1100"/>
              <a:buFont typeface="Arial"/>
              <a:buNone/>
            </a:pPr>
            <a:r>
              <a:rPr b="1" lang="en" sz="1000">
                <a:solidFill>
                  <a:schemeClr val="dk1"/>
                </a:solidFill>
              </a:rPr>
              <a:t>Japanese War Minister General Hideki Tojo presents a proclamation to Emperor Hirohito following a military review in Tokyo on October 21, 1941, in celebration of the 2,600th anniversary of the founding of the Japanese Empire.</a:t>
            </a:r>
            <a:endParaRPr b="1" sz="1000">
              <a:solidFill>
                <a:schemeClr val="dk1"/>
              </a:solidFill>
            </a:endParaRPr>
          </a:p>
          <a:p>
            <a:pPr indent="0" lvl="0" marL="0" rtl="0" algn="l">
              <a:spcBef>
                <a:spcPts val="40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g4bd108783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4bd108783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4bd1087830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4bd1087830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400">
                <a:solidFill>
                  <a:schemeClr val="dk1"/>
                </a:solidFill>
              </a:rPr>
              <a:t>How did WWII Start?</a:t>
            </a:r>
            <a:r>
              <a:rPr lang="en" sz="1800">
                <a:solidFill>
                  <a:schemeClr val="dk1"/>
                </a:solidFill>
              </a:rPr>
              <a:t>-Germany invaded Poland to get lebensraum </a:t>
            </a:r>
            <a:endParaRPr sz="1800">
              <a:solidFill>
                <a:schemeClr val="dk1"/>
              </a:solidFill>
            </a:endParaRPr>
          </a:p>
          <a:p>
            <a:pPr indent="0" lvl="0" marL="0" rtl="0" algn="l">
              <a:lnSpc>
                <a:spcPct val="115000"/>
              </a:lnSpc>
              <a:spcBef>
                <a:spcPts val="1600"/>
              </a:spcBef>
              <a:spcAft>
                <a:spcPts val="1600"/>
              </a:spcAft>
              <a:buClr>
                <a:schemeClr val="dk1"/>
              </a:buClr>
              <a:buSzPts val="1100"/>
              <a:buFont typeface="Arial"/>
              <a:buNone/>
            </a:pPr>
            <a:r>
              <a:rPr lang="en" sz="1000">
                <a:solidFill>
                  <a:schemeClr val="dk1"/>
                </a:solidFill>
              </a:rPr>
              <a:t>https://image.slidesharecdn.com/sghssocialstudiesworldhonorsunit5worldwariihonors-090331133400-phpapp02/95/world-war-ii-power-point-13-728.jpg?cb=1327454168</a:t>
            </a:r>
            <a:endParaRPr sz="1000">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3" name="Shape 193"/>
        <p:cNvGrpSpPr/>
        <p:nvPr/>
      </p:nvGrpSpPr>
      <p:grpSpPr>
        <a:xfrm>
          <a:off x="0" y="0"/>
          <a:ext cx="0" cy="0"/>
          <a:chOff x="0" y="0"/>
          <a:chExt cx="0" cy="0"/>
        </a:xfrm>
      </p:grpSpPr>
      <p:sp>
        <p:nvSpPr>
          <p:cNvPr id="194" name="Google Shape;194;g4bd1087830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4bd108783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800">
                <a:solidFill>
                  <a:schemeClr val="dk1"/>
                </a:solidFill>
              </a:rPr>
              <a:t>Militarism - soon after becoming chancellor he begins rearming Germany breaking the Treaty of Versailles </a:t>
            </a:r>
            <a:endParaRPr sz="800">
              <a:solidFill>
                <a:schemeClr val="dk1"/>
              </a:solidFill>
            </a:endParaRPr>
          </a:p>
          <a:p>
            <a:pPr indent="457200" lvl="0" marL="0" rtl="0" algn="l">
              <a:lnSpc>
                <a:spcPct val="115000"/>
              </a:lnSpc>
              <a:spcBef>
                <a:spcPts val="1600"/>
              </a:spcBef>
              <a:spcAft>
                <a:spcPts val="0"/>
              </a:spcAft>
              <a:buNone/>
            </a:pPr>
            <a:r>
              <a:rPr lang="en" sz="1000">
                <a:solidFill>
                  <a:schemeClr val="dk1"/>
                </a:solidFill>
              </a:rPr>
              <a:t>-Rhineland- moves troops into the Rhineland territory again breaking the Treaty of Versailles </a:t>
            </a:r>
            <a:endParaRPr sz="1000">
              <a:solidFill>
                <a:schemeClr val="dk1"/>
              </a:solidFill>
            </a:endParaRPr>
          </a:p>
          <a:p>
            <a:pPr indent="0" lvl="0" marL="0" rtl="0" algn="l">
              <a:lnSpc>
                <a:spcPct val="115000"/>
              </a:lnSpc>
              <a:spcBef>
                <a:spcPts val="1600"/>
              </a:spcBef>
              <a:spcAft>
                <a:spcPts val="0"/>
              </a:spcAft>
              <a:buClr>
                <a:schemeClr val="dk1"/>
              </a:buClr>
              <a:buSzPts val="1100"/>
              <a:buFont typeface="Arial"/>
              <a:buNone/>
            </a:pPr>
            <a:r>
              <a:t/>
            </a:r>
            <a:endParaRPr sz="800">
              <a:solidFill>
                <a:schemeClr val="dk1"/>
              </a:solidFill>
            </a:endParaRPr>
          </a:p>
          <a:p>
            <a:pPr indent="0" lvl="0" marL="0" rtl="0" algn="l">
              <a:spcBef>
                <a:spcPts val="160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4bd1087830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4bd1087830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4bd108783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4bd108783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4bd1087830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4bd1087830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g4bd1087830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4bd1087830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g4bd1087830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4bd1087830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4bd1087830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4bd108783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4bd923abe9_1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4bd923abe9_1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"Wait for me daddy":British Columbia Regiment, DCO, marching in New Westminster, 1940 (LP 109)</a:t>
            </a:r>
            <a:endParaRPr/>
          </a:p>
          <a:p>
            <a:pPr indent="0" lvl="0" marL="0" rtl="0" algn="l">
              <a:spcBef>
                <a:spcPts val="0"/>
              </a:spcBef>
              <a:spcAft>
                <a:spcPts val="0"/>
              </a:spcAft>
              <a:buNone/>
            </a:pPr>
            <a:r>
              <a:rPr lang="en"/>
              <a:t>https://en.wikipedia.org/wiki/Canada_in_the_World_Wars_and_Interwar_Years#/media/File:British_Columbia_Regiment_1940.jpg</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4bd1087830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4bd1087830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Canada was chosen as the primary location for "The Plan" because of its ideal weather, wide open spaces suitable for flight and navigation training</a:t>
            </a:r>
            <a:endParaRPr/>
          </a:p>
          <a:p>
            <a:pPr indent="0" lvl="0" marL="0" rtl="0" algn="l">
              <a:spcBef>
                <a:spcPts val="0"/>
              </a:spcBef>
              <a:spcAft>
                <a:spcPts val="0"/>
              </a:spcAft>
              <a:buNone/>
            </a:pPr>
            <a:r>
              <a:rPr lang="en"/>
              <a:t>BCATP remains as one of the single largest aviation training programs in history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7" name="Shape 257"/>
        <p:cNvGrpSpPr/>
        <p:nvPr/>
      </p:nvGrpSpPr>
      <p:grpSpPr>
        <a:xfrm>
          <a:off x="0" y="0"/>
          <a:ext cx="0" cy="0"/>
          <a:chOff x="0" y="0"/>
          <a:chExt cx="0" cy="0"/>
        </a:xfrm>
      </p:grpSpPr>
      <p:sp>
        <p:nvSpPr>
          <p:cNvPr id="258" name="Google Shape;258;g4bd1087830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4bd1087830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Original pilots and office staff, of the British Commonwealth Air Training Plan, 1941 </a:t>
            </a:r>
            <a:endParaRPr/>
          </a:p>
          <a:p>
            <a:pPr indent="0" lvl="0" marL="0" rtl="0" algn="l">
              <a:spcBef>
                <a:spcPts val="0"/>
              </a:spcBef>
              <a:spcAft>
                <a:spcPts val="0"/>
              </a:spcAft>
              <a:buNone/>
            </a:pPr>
            <a:r>
              <a:rPr lang="en"/>
              <a:t>https://www.thecanadianencyclopedia.ca/en/article/british-commonwealth-air-training-plan</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g4bd1087830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4bd1087830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2" name="Shape 272"/>
        <p:cNvGrpSpPr/>
        <p:nvPr/>
      </p:nvGrpSpPr>
      <p:grpSpPr>
        <a:xfrm>
          <a:off x="0" y="0"/>
          <a:ext cx="0" cy="0"/>
          <a:chOff x="0" y="0"/>
          <a:chExt cx="0" cy="0"/>
        </a:xfrm>
      </p:grpSpPr>
      <p:sp>
        <p:nvSpPr>
          <p:cNvPr id="273" name="Google Shape;273;g4bd1087830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4bd1087830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https://en.wikipedia.org/wiki/C._D._Howe#/media/File:C.D._Howe_in_aircraft_factory.jpg</a:t>
            </a:r>
            <a:endParaRPr/>
          </a:p>
          <a:p>
            <a:pPr indent="0" lvl="0" marL="0" rtl="0" algn="l">
              <a:spcBef>
                <a:spcPts val="0"/>
              </a:spcBef>
              <a:spcAft>
                <a:spcPts val="0"/>
              </a:spcAft>
              <a:buNone/>
            </a:pPr>
            <a:r>
              <a:rPr lang="en"/>
              <a:t>C.D. Howe speaks to a woman worker at an aircraft factory, March 1941</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Google Shape;281;g4bd1087830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4bd1087830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North Vancouver's high productivity came as a surprise. Company owners and their swelling ranks of employees rallied strongly to the cause, structuring their lives around "shipyard time" to maximize output and participating enthusiastically in the community war effort.</a:t>
            </a:r>
            <a:endParaRPr/>
          </a:p>
          <a:p>
            <a:pPr indent="0" lvl="0" marL="0" rtl="0" algn="l">
              <a:spcBef>
                <a:spcPts val="0"/>
              </a:spcBef>
              <a:spcAft>
                <a:spcPts val="0"/>
              </a:spcAft>
              <a:buNone/>
            </a:pPr>
            <a:r>
              <a:rPr lang="en"/>
              <a:t>http://collections.musee-mccord.qc.ca/scripts/printtour.php?tourID=VQ_P4_1_EN&amp;Lang=2</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g4bd1087830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4bd1087830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850">
                <a:solidFill>
                  <a:schemeClr val="dk1"/>
                </a:solidFill>
              </a:rPr>
              <a:t>Boeing Aircraft of Canada in Vancouver, and Canadian Vickers (later Canadair) in Montreal</a:t>
            </a:r>
            <a:endParaRPr b="1" sz="850">
              <a:solidFill>
                <a:schemeClr val="dk1"/>
              </a:solidFill>
            </a:endParaRPr>
          </a:p>
          <a:p>
            <a:pPr indent="0" lvl="0" marL="0" rtl="0" algn="l">
              <a:spcBef>
                <a:spcPts val="0"/>
              </a:spcBef>
              <a:spcAft>
                <a:spcPts val="0"/>
              </a:spcAft>
              <a:buNone/>
            </a:pPr>
            <a:r>
              <a:rPr b="1" lang="en" sz="850">
                <a:solidFill>
                  <a:schemeClr val="dk1"/>
                </a:solidFill>
              </a:rPr>
              <a:t>http://www.vintagewings.ca/VintageNews/Stories/tabid/116/articleType/ArticleView/articleId/367/Manufactured-Victory.aspx</a:t>
            </a:r>
            <a:endParaRPr b="1" sz="850">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Google Shape;297;g4bd1087830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4bd1087830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3" name="Shape 303"/>
        <p:cNvGrpSpPr/>
        <p:nvPr/>
      </p:nvGrpSpPr>
      <p:grpSpPr>
        <a:xfrm>
          <a:off x="0" y="0"/>
          <a:ext cx="0" cy="0"/>
          <a:chOff x="0" y="0"/>
          <a:chExt cx="0" cy="0"/>
        </a:xfrm>
      </p:grpSpPr>
      <p:sp>
        <p:nvSpPr>
          <p:cNvPr id="304" name="Google Shape;304;g4bd1087830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4bd1087830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https://image.slidesharecdn.com/lesson2canadaandwwii-121115174453-phpapp01/95/lesson-2-canada-and-wwii-9-638.jpg?cb=1353001550</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g4bd1087830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4bd1087830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only about 600,000 Canadian women held permanent jobs when the war started. During the war, their numbers doubled to 1,200,000.</a:t>
            </a:r>
            <a:endParaRPr/>
          </a:p>
          <a:p>
            <a:pPr indent="0" lvl="0" marL="0" rtl="0" algn="l">
              <a:spcBef>
                <a:spcPts val="0"/>
              </a:spcBef>
              <a:spcAft>
                <a:spcPts val="0"/>
              </a:spcAft>
              <a:buNone/>
            </a:pPr>
            <a:r>
              <a:rPr lang="en"/>
              <a:t>With their sons overseas, many farm women had to take on extra work. One Alberta mother of nine sons - all of them either in the army or away working in factories - drove the tractor, plowed the fields, put up hay, and hauled grain to elevators, along with tending her garden, raising chickens, pigs and turkeys, and canning hundreds of jars of fruits and vegetables.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7" name="Shape 317"/>
        <p:cNvGrpSpPr/>
        <p:nvPr/>
      </p:nvGrpSpPr>
      <p:grpSpPr>
        <a:xfrm>
          <a:off x="0" y="0"/>
          <a:ext cx="0" cy="0"/>
          <a:chOff x="0" y="0"/>
          <a:chExt cx="0" cy="0"/>
        </a:xfrm>
      </p:grpSpPr>
      <p:sp>
        <p:nvSpPr>
          <p:cNvPr id="318" name="Google Shape;318;g4bd1087830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4bd1087830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Violet Carlson, Small Arms Manufacturing</a:t>
            </a:r>
            <a:endParaRPr/>
          </a:p>
          <a:p>
            <a:pPr indent="0" lvl="0" marL="0" rtl="0" algn="l">
              <a:spcBef>
                <a:spcPts val="0"/>
              </a:spcBef>
              <a:spcAft>
                <a:spcPts val="0"/>
              </a:spcAft>
              <a:buClr>
                <a:schemeClr val="dk1"/>
              </a:buClr>
              <a:buSzPts val="1100"/>
              <a:buFont typeface="Arial"/>
              <a:buNone/>
            </a:pPr>
            <a:r>
              <a:rPr lang="en"/>
              <a:t>October 13, 1943</a:t>
            </a:r>
            <a:endParaRPr/>
          </a:p>
          <a:p>
            <a:pPr indent="0" lvl="0" marL="0" rtl="0" algn="l">
              <a:spcBef>
                <a:spcPts val="0"/>
              </a:spcBef>
              <a:spcAft>
                <a:spcPts val="0"/>
              </a:spcAft>
              <a:buClr>
                <a:schemeClr val="dk1"/>
              </a:buClr>
              <a:buSzPts val="1100"/>
              <a:buFont typeface="Arial"/>
              <a:buNone/>
            </a:pPr>
            <a:r>
              <a:rPr lang="en"/>
              <a:t>Photographer: John H. Boyd</a:t>
            </a:r>
            <a:endParaRPr/>
          </a:p>
          <a:p>
            <a:pPr indent="0" lvl="0" marL="0" rtl="0" algn="l">
              <a:spcBef>
                <a:spcPts val="0"/>
              </a:spcBef>
              <a:spcAft>
                <a:spcPts val="0"/>
              </a:spcAft>
              <a:buNone/>
            </a:pPr>
            <a:r>
              <a:rPr lang="en"/>
              <a:t>City of Toronto Archives</a:t>
            </a:r>
            <a:endParaRPr/>
          </a:p>
          <a:p>
            <a:pPr indent="0" lvl="0" marL="0" rtl="0" algn="l">
              <a:spcBef>
                <a:spcPts val="0"/>
              </a:spcBef>
              <a:spcAft>
                <a:spcPts val="0"/>
              </a:spcAft>
              <a:buNone/>
            </a:pPr>
            <a:r>
              <a:rPr lang="en"/>
              <a:t>https://www.toronto.ca/city-government/accountability-operations-customer-service/access-city-information-or-records/city-of-toronto-archives/whats-online/web-exhibits/toronto-remembers-the-home-front-1939-1945/</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4bd1087830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4bd1087830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Canada’s Governor General, the Earl of Athlone, visits Massey-Harris in Weston</a:t>
            </a:r>
            <a:endParaRPr/>
          </a:p>
          <a:p>
            <a:pPr indent="0" lvl="0" marL="0" rtl="0" algn="l">
              <a:spcBef>
                <a:spcPts val="0"/>
              </a:spcBef>
              <a:spcAft>
                <a:spcPts val="0"/>
              </a:spcAft>
              <a:buClr>
                <a:schemeClr val="dk1"/>
              </a:buClr>
              <a:buSzPts val="1100"/>
              <a:buFont typeface="Arial"/>
              <a:buNone/>
            </a:pPr>
            <a:r>
              <a:rPr lang="en"/>
              <a:t>December 10, 1942</a:t>
            </a:r>
            <a:endParaRPr/>
          </a:p>
          <a:p>
            <a:pPr indent="0" lvl="0" marL="0" rtl="0" algn="l">
              <a:spcBef>
                <a:spcPts val="0"/>
              </a:spcBef>
              <a:spcAft>
                <a:spcPts val="0"/>
              </a:spcAft>
              <a:buClr>
                <a:schemeClr val="dk1"/>
              </a:buClr>
              <a:buSzPts val="1100"/>
              <a:buFont typeface="Arial"/>
              <a:buNone/>
            </a:pPr>
            <a:r>
              <a:rPr lang="en"/>
              <a:t>Photographer: John H. Boyd</a:t>
            </a:r>
            <a:endParaRPr/>
          </a:p>
          <a:p>
            <a:pPr indent="0" lvl="0" marL="0" rtl="0" algn="l">
              <a:spcBef>
                <a:spcPts val="0"/>
              </a:spcBef>
              <a:spcAft>
                <a:spcPts val="0"/>
              </a:spcAft>
              <a:buNone/>
            </a:pPr>
            <a:r>
              <a:rPr lang="en"/>
              <a:t>City of Toronto Archives</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3" name="Shape 333"/>
        <p:cNvGrpSpPr/>
        <p:nvPr/>
      </p:nvGrpSpPr>
      <p:grpSpPr>
        <a:xfrm>
          <a:off x="0" y="0"/>
          <a:ext cx="0" cy="0"/>
          <a:chOff x="0" y="0"/>
          <a:chExt cx="0" cy="0"/>
        </a:xfrm>
      </p:grpSpPr>
      <p:sp>
        <p:nvSpPr>
          <p:cNvPr id="334" name="Google Shape;334;g4bd1087830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4bd1087830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0" name="Shape 340"/>
        <p:cNvGrpSpPr/>
        <p:nvPr/>
      </p:nvGrpSpPr>
      <p:grpSpPr>
        <a:xfrm>
          <a:off x="0" y="0"/>
          <a:ext cx="0" cy="0"/>
          <a:chOff x="0" y="0"/>
          <a:chExt cx="0" cy="0"/>
        </a:xfrm>
      </p:grpSpPr>
      <p:sp>
        <p:nvSpPr>
          <p:cNvPr id="341" name="Google Shape;341;g4bd1087830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4bd1087830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Google Shape;348;g4bd1087830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4bd1087830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4" name="Shape 354"/>
        <p:cNvGrpSpPr/>
        <p:nvPr/>
      </p:nvGrpSpPr>
      <p:grpSpPr>
        <a:xfrm>
          <a:off x="0" y="0"/>
          <a:ext cx="0" cy="0"/>
          <a:chOff x="0" y="0"/>
          <a:chExt cx="0" cy="0"/>
        </a:xfrm>
      </p:grpSpPr>
      <p:sp>
        <p:nvSpPr>
          <p:cNvPr id="355" name="Google Shape;355;g4bd1087830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4bd1087830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1" name="Shape 361"/>
        <p:cNvGrpSpPr/>
        <p:nvPr/>
      </p:nvGrpSpPr>
      <p:grpSpPr>
        <a:xfrm>
          <a:off x="0" y="0"/>
          <a:ext cx="0" cy="0"/>
          <a:chOff x="0" y="0"/>
          <a:chExt cx="0" cy="0"/>
        </a:xfrm>
      </p:grpSpPr>
      <p:sp>
        <p:nvSpPr>
          <p:cNvPr id="362" name="Google Shape;362;g4bd923abe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4bd923abe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http://world-war-2.wikia.com/wiki/Island_Hopping</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9" name="Shape 369"/>
        <p:cNvGrpSpPr/>
        <p:nvPr/>
      </p:nvGrpSpPr>
      <p:grpSpPr>
        <a:xfrm>
          <a:off x="0" y="0"/>
          <a:ext cx="0" cy="0"/>
          <a:chOff x="0" y="0"/>
          <a:chExt cx="0" cy="0"/>
        </a:xfrm>
      </p:grpSpPr>
      <p:sp>
        <p:nvSpPr>
          <p:cNvPr id="370" name="Google Shape;370;g4bd923abe9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4bd923abe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D-Day </a:t>
            </a:r>
            <a:r>
              <a:rPr lang="en" sz="1800">
                <a:solidFill>
                  <a:schemeClr val="dk1"/>
                </a:solidFill>
              </a:rPr>
              <a:t>Allies Operation Overlord June 6, 1944 </a:t>
            </a:r>
            <a:endParaRPr sz="1800">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On </a:t>
            </a:r>
            <a:r>
              <a:rPr b="1" lang="en">
                <a:solidFill>
                  <a:schemeClr val="dk1"/>
                </a:solidFill>
              </a:rPr>
              <a:t>May 7</a:t>
            </a:r>
            <a:r>
              <a:rPr lang="en">
                <a:solidFill>
                  <a:schemeClr val="dk1"/>
                </a:solidFill>
              </a:rPr>
              <a:t>, </a:t>
            </a:r>
            <a:r>
              <a:rPr b="1" lang="en">
                <a:solidFill>
                  <a:schemeClr val="dk1"/>
                </a:solidFill>
              </a:rPr>
              <a:t>1945</a:t>
            </a:r>
            <a:r>
              <a:rPr lang="en">
                <a:solidFill>
                  <a:schemeClr val="dk1"/>
                </a:solidFill>
              </a:rPr>
              <a:t>, </a:t>
            </a:r>
            <a:r>
              <a:rPr b="1" lang="en">
                <a:solidFill>
                  <a:schemeClr val="dk1"/>
                </a:solidFill>
              </a:rPr>
              <a:t>Germany</a:t>
            </a:r>
            <a:r>
              <a:rPr lang="en">
                <a:solidFill>
                  <a:schemeClr val="dk1"/>
                </a:solidFill>
              </a:rPr>
              <a:t> signed an unconditional </a:t>
            </a:r>
            <a:r>
              <a:rPr b="1" lang="en">
                <a:solidFill>
                  <a:schemeClr val="dk1"/>
                </a:solidFill>
              </a:rPr>
              <a:t>surrender</a:t>
            </a:r>
            <a:r>
              <a:rPr lang="en">
                <a:solidFill>
                  <a:schemeClr val="dk1"/>
                </a:solidFill>
              </a:rPr>
              <a:t> at Allied headquarters in Reims, France, to take effect the following day, ending the European conflict of World War II.</a:t>
            </a:r>
            <a:endParaRPr sz="1800">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6" name="Shape 376"/>
        <p:cNvGrpSpPr/>
        <p:nvPr/>
      </p:nvGrpSpPr>
      <p:grpSpPr>
        <a:xfrm>
          <a:off x="0" y="0"/>
          <a:ext cx="0" cy="0"/>
          <a:chOff x="0" y="0"/>
          <a:chExt cx="0" cy="0"/>
        </a:xfrm>
      </p:grpSpPr>
      <p:sp>
        <p:nvSpPr>
          <p:cNvPr id="377" name="Google Shape;377;g4bd923abe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4bd923abe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https://www.vox.com/2014/11/13/7148855/40-maps-that-explain-world-war-ii</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4" name="Shape 384"/>
        <p:cNvGrpSpPr/>
        <p:nvPr/>
      </p:nvGrpSpPr>
      <p:grpSpPr>
        <a:xfrm>
          <a:off x="0" y="0"/>
          <a:ext cx="0" cy="0"/>
          <a:chOff x="0" y="0"/>
          <a:chExt cx="0" cy="0"/>
        </a:xfrm>
      </p:grpSpPr>
      <p:sp>
        <p:nvSpPr>
          <p:cNvPr id="385" name="Google Shape;385;g4bd923abe9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4bd923abe9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1" name="Shape 391"/>
        <p:cNvGrpSpPr/>
        <p:nvPr/>
      </p:nvGrpSpPr>
      <p:grpSpPr>
        <a:xfrm>
          <a:off x="0" y="0"/>
          <a:ext cx="0" cy="0"/>
          <a:chOff x="0" y="0"/>
          <a:chExt cx="0" cy="0"/>
        </a:xfrm>
      </p:grpSpPr>
      <p:sp>
        <p:nvSpPr>
          <p:cNvPr id="392" name="Google Shape;392;g4bd923abe9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4bd923abe9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Mussolini abandoning the Prefecture in Milan on 25 April 1945. Believed to be the last photo of him alive.</a:t>
            </a:r>
            <a:endParaRPr/>
          </a:p>
          <a:p>
            <a:pPr indent="0" lvl="0" marL="0" rtl="0" algn="l">
              <a:spcBef>
                <a:spcPts val="0"/>
              </a:spcBef>
              <a:spcAft>
                <a:spcPts val="0"/>
              </a:spcAft>
              <a:buNone/>
            </a:pPr>
            <a:r>
              <a:rPr lang="en"/>
              <a:t>https://en.wikipedia.org/wiki/Death_of_Benito_Mussolini#/media/File:Benito_Mussolini_a_Milano_il_25_aprile_1945.jpg</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9" name="Shape 399"/>
        <p:cNvGrpSpPr/>
        <p:nvPr/>
      </p:nvGrpSpPr>
      <p:grpSpPr>
        <a:xfrm>
          <a:off x="0" y="0"/>
          <a:ext cx="0" cy="0"/>
          <a:chOff x="0" y="0"/>
          <a:chExt cx="0" cy="0"/>
        </a:xfrm>
      </p:grpSpPr>
      <p:sp>
        <p:nvSpPr>
          <p:cNvPr id="400" name="Google Shape;400;g4bd923abe9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4bd923abe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a:t>
            </a:r>
            <a:r>
              <a:rPr b="1" lang="en">
                <a:solidFill>
                  <a:schemeClr val="dk1"/>
                </a:solidFill>
              </a:rPr>
              <a:t>surrender</a:t>
            </a:r>
            <a:r>
              <a:rPr lang="en">
                <a:solidFill>
                  <a:schemeClr val="dk1"/>
                </a:solidFill>
              </a:rPr>
              <a:t> of Imperial </a:t>
            </a:r>
            <a:r>
              <a:rPr b="1" lang="en">
                <a:solidFill>
                  <a:schemeClr val="dk1"/>
                </a:solidFill>
              </a:rPr>
              <a:t>Japan</a:t>
            </a:r>
            <a:r>
              <a:rPr lang="en">
                <a:solidFill>
                  <a:schemeClr val="dk1"/>
                </a:solidFill>
              </a:rPr>
              <a:t> was announced on August 15 and formally signed on September 2, 1945, bringing the hostilities of World War II to a close. By the end of July 1945, the Imperial </a:t>
            </a:r>
            <a:r>
              <a:rPr b="1" lang="en">
                <a:solidFill>
                  <a:schemeClr val="dk1"/>
                </a:solidFill>
              </a:rPr>
              <a:t>Japanese</a:t>
            </a:r>
            <a:r>
              <a:rPr lang="en">
                <a:solidFill>
                  <a:schemeClr val="dk1"/>
                </a:solidFill>
              </a:rPr>
              <a:t> Navy (IJN) was incapable of conducting major operations and an Allied invasion of </a:t>
            </a:r>
            <a:r>
              <a:rPr b="1" lang="en">
                <a:solidFill>
                  <a:schemeClr val="dk1"/>
                </a:solidFill>
              </a:rPr>
              <a:t>Japan</a:t>
            </a:r>
            <a:r>
              <a:rPr lang="en">
                <a:solidFill>
                  <a:schemeClr val="dk1"/>
                </a:solidFill>
              </a:rPr>
              <a:t> was imminent.</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6" name="Shape 406"/>
        <p:cNvGrpSpPr/>
        <p:nvPr/>
      </p:nvGrpSpPr>
      <p:grpSpPr>
        <a:xfrm>
          <a:off x="0" y="0"/>
          <a:ext cx="0" cy="0"/>
          <a:chOff x="0" y="0"/>
          <a:chExt cx="0" cy="0"/>
        </a:xfrm>
      </p:grpSpPr>
      <p:sp>
        <p:nvSpPr>
          <p:cNvPr id="407" name="Google Shape;407;g4bd1087830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4bd1087830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Japanese</a:t>
            </a:r>
            <a:r>
              <a:rPr lang="en">
                <a:solidFill>
                  <a:schemeClr val="dk1"/>
                </a:solidFill>
                <a:uFill>
                  <a:noFill/>
                </a:uFill>
                <a:hlinkClick r:id="rId2"/>
              </a:rPr>
              <a:t> </a:t>
            </a:r>
            <a:r>
              <a:rPr lang="en" u="sng">
                <a:solidFill>
                  <a:schemeClr val="hlink"/>
                </a:solidFill>
                <a:hlinkClick r:id="rId3"/>
              </a:rPr>
              <a:t>foreign affairs minister</a:t>
            </a:r>
            <a:r>
              <a:rPr lang="en">
                <a:solidFill>
                  <a:schemeClr val="dk1"/>
                </a:solidFill>
                <a:uFill>
                  <a:noFill/>
                </a:uFill>
                <a:hlinkClick r:id="rId4"/>
              </a:rPr>
              <a:t> </a:t>
            </a:r>
            <a:r>
              <a:rPr lang="en" u="sng">
                <a:solidFill>
                  <a:schemeClr val="hlink"/>
                </a:solidFill>
                <a:hlinkClick r:id="rId5"/>
              </a:rPr>
              <a:t>Mamoru Shigemitsu</a:t>
            </a:r>
            <a:r>
              <a:rPr lang="en">
                <a:solidFill>
                  <a:schemeClr val="dk1"/>
                </a:solidFill>
              </a:rPr>
              <a:t> signs the</a:t>
            </a:r>
            <a:r>
              <a:rPr lang="en">
                <a:solidFill>
                  <a:schemeClr val="dk1"/>
                </a:solidFill>
                <a:uFill>
                  <a:noFill/>
                </a:uFill>
                <a:hlinkClick r:id="rId6"/>
              </a:rPr>
              <a:t> </a:t>
            </a:r>
            <a:r>
              <a:rPr lang="en" u="sng">
                <a:solidFill>
                  <a:schemeClr val="hlink"/>
                </a:solidFill>
                <a:hlinkClick r:id="rId7"/>
              </a:rPr>
              <a:t>Japanese Instrument of Surrender</a:t>
            </a:r>
            <a:r>
              <a:rPr lang="en">
                <a:solidFill>
                  <a:schemeClr val="dk1"/>
                </a:solidFill>
              </a:rPr>
              <a:t> on board</a:t>
            </a:r>
            <a:r>
              <a:rPr lang="en">
                <a:solidFill>
                  <a:schemeClr val="dk1"/>
                </a:solidFill>
                <a:uFill>
                  <a:noFill/>
                </a:uFill>
                <a:hlinkClick r:id="rId8"/>
              </a:rPr>
              <a:t> </a:t>
            </a:r>
            <a:r>
              <a:rPr lang="en" u="sng">
                <a:solidFill>
                  <a:schemeClr val="hlink"/>
                </a:solidFill>
                <a:hlinkClick r:id="rId9"/>
              </a:rPr>
              <a:t>USS </a:t>
            </a:r>
            <a:r>
              <a:rPr i="1" lang="en" u="sng">
                <a:solidFill>
                  <a:schemeClr val="hlink"/>
                </a:solidFill>
                <a:hlinkClick r:id="rId10"/>
              </a:rPr>
              <a:t>Missouri</a:t>
            </a:r>
            <a:r>
              <a:rPr lang="en">
                <a:solidFill>
                  <a:schemeClr val="dk1"/>
                </a:solidFill>
              </a:rPr>
              <a:t> as General</a:t>
            </a:r>
            <a:r>
              <a:rPr lang="en">
                <a:solidFill>
                  <a:schemeClr val="dk1"/>
                </a:solidFill>
                <a:uFill>
                  <a:noFill/>
                </a:uFill>
                <a:hlinkClick r:id="rId11"/>
              </a:rPr>
              <a:t> </a:t>
            </a:r>
            <a:r>
              <a:rPr lang="en" u="sng">
                <a:solidFill>
                  <a:schemeClr val="hlink"/>
                </a:solidFill>
                <a:hlinkClick r:id="rId12"/>
              </a:rPr>
              <a:t>Richard K. Sutherland</a:t>
            </a:r>
            <a:r>
              <a:rPr lang="en">
                <a:solidFill>
                  <a:schemeClr val="dk1"/>
                </a:solidFill>
              </a:rPr>
              <a:t> watches, September 2, 1945</a:t>
            </a:r>
            <a:endParaRPr>
              <a:solidFill>
                <a:schemeClr val="dk1"/>
              </a:solidFill>
            </a:endParaRPr>
          </a:p>
          <a:p>
            <a:pPr indent="0" lvl="0" marL="0" rtl="0" algn="l">
              <a:spcBef>
                <a:spcPts val="0"/>
              </a:spcBef>
              <a:spcAft>
                <a:spcPts val="0"/>
              </a:spcAft>
              <a:buNone/>
            </a:pPr>
            <a:r>
              <a:rPr lang="en">
                <a:solidFill>
                  <a:schemeClr val="dk1"/>
                </a:solidFill>
              </a:rPr>
              <a:t>https://en.wikipedia.org/wiki/Surrender_of_Japan</a:t>
            </a:r>
            <a:endParaRPr>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4" name="Shape 414"/>
        <p:cNvGrpSpPr/>
        <p:nvPr/>
      </p:nvGrpSpPr>
      <p:grpSpPr>
        <a:xfrm>
          <a:off x="0" y="0"/>
          <a:ext cx="0" cy="0"/>
          <a:chOff x="0" y="0"/>
          <a:chExt cx="0" cy="0"/>
        </a:xfrm>
      </p:grpSpPr>
      <p:sp>
        <p:nvSpPr>
          <p:cNvPr id="415" name="Google Shape;415;g4bd923abe9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4bd923abe9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City of Toronto</a:t>
            </a:r>
            <a:endParaRPr u="sng">
              <a:solidFill>
                <a:schemeClr val="hlink"/>
              </a:solidFill>
              <a:hlinkClick r:id="rId3"/>
            </a:endParaRPr>
          </a:p>
          <a:p>
            <a:pPr indent="0" lvl="0" marL="0" rtl="0" algn="l">
              <a:spcBef>
                <a:spcPts val="0"/>
              </a:spcBef>
              <a:spcAft>
                <a:spcPts val="0"/>
              </a:spcAft>
              <a:buClr>
                <a:schemeClr val="dk1"/>
              </a:buClr>
              <a:buSzPts val="1100"/>
              <a:buFont typeface="Arial"/>
              <a:buNone/>
            </a:pPr>
            <a:r>
              <a:rPr lang="en">
                <a:solidFill>
                  <a:schemeClr val="dk1"/>
                </a:solidFill>
              </a:rPr>
              <a:t>Cheering people sit in and on a car, waving flags</a:t>
            </a:r>
            <a:endParaRPr>
              <a:solidFill>
                <a:schemeClr val="dk1"/>
              </a:solidFill>
            </a:endParaRPr>
          </a:p>
          <a:p>
            <a:pPr indent="0" lvl="0" marL="0" rtl="0" algn="l">
              <a:spcBef>
                <a:spcPts val="0"/>
              </a:spcBef>
              <a:spcAft>
                <a:spcPts val="0"/>
              </a:spcAft>
              <a:buNone/>
            </a:pPr>
            <a:r>
              <a:rPr lang="en"/>
              <a:t>https://www.toronto.ca/city-government/accountability-operations-customer-service/access-city-information-or-records/city-of-toronto-archives/whats-online/web-exhibits/v-e-day-and-v-j-day-the-end-of-world-war-ii-in-toronto-1945/</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2" name="Shape 422"/>
        <p:cNvGrpSpPr/>
        <p:nvPr/>
      </p:nvGrpSpPr>
      <p:grpSpPr>
        <a:xfrm>
          <a:off x="0" y="0"/>
          <a:ext cx="0" cy="0"/>
          <a:chOff x="0" y="0"/>
          <a:chExt cx="0" cy="0"/>
        </a:xfrm>
      </p:grpSpPr>
      <p:sp>
        <p:nvSpPr>
          <p:cNvPr id="423" name="Google Shape;423;g4bd923abe9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4bd923abe9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https://www.pinterest.ca/pin/369224869427103414/?lp=true</a:t>
            </a:r>
            <a:endParaRPr/>
          </a:p>
          <a:p>
            <a:pPr indent="0" lvl="0" marL="0" rtl="0" algn="l">
              <a:spcBef>
                <a:spcPts val="0"/>
              </a:spcBef>
              <a:spcAft>
                <a:spcPts val="0"/>
              </a:spcAft>
              <a:buNone/>
            </a:pPr>
            <a:r>
              <a:rPr lang="en"/>
              <a:t>Colorized Photo of Canadians celebrating the end of WWII in Windsor, Ontario</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0" name="Shape 430"/>
        <p:cNvGrpSpPr/>
        <p:nvPr/>
      </p:nvGrpSpPr>
      <p:grpSpPr>
        <a:xfrm>
          <a:off x="0" y="0"/>
          <a:ext cx="0" cy="0"/>
          <a:chOff x="0" y="0"/>
          <a:chExt cx="0" cy="0"/>
        </a:xfrm>
      </p:grpSpPr>
      <p:sp>
        <p:nvSpPr>
          <p:cNvPr id="431" name="Google Shape;431;g4bd923abe9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4bd923abe9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7" name="Shape 437"/>
        <p:cNvGrpSpPr/>
        <p:nvPr/>
      </p:nvGrpSpPr>
      <p:grpSpPr>
        <a:xfrm>
          <a:off x="0" y="0"/>
          <a:ext cx="0" cy="0"/>
          <a:chOff x="0" y="0"/>
          <a:chExt cx="0" cy="0"/>
        </a:xfrm>
      </p:grpSpPr>
      <p:sp>
        <p:nvSpPr>
          <p:cNvPr id="438" name="Google Shape;438;g4bd923abe9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4bd923abe9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series of</a:t>
            </a:r>
            <a:r>
              <a:rPr lang="en">
                <a:solidFill>
                  <a:schemeClr val="dk1"/>
                </a:solidFill>
                <a:uFill>
                  <a:noFill/>
                </a:uFill>
                <a:hlinkClick r:id="rId2"/>
              </a:rPr>
              <a:t> </a:t>
            </a:r>
            <a:r>
              <a:rPr lang="en" u="sng">
                <a:solidFill>
                  <a:schemeClr val="hlink"/>
                </a:solidFill>
                <a:hlinkClick r:id="rId3"/>
              </a:rPr>
              <a:t>military tribunals</a:t>
            </a:r>
            <a:r>
              <a:rPr lang="en">
                <a:solidFill>
                  <a:schemeClr val="dk1"/>
                </a:solidFill>
              </a:rPr>
              <a:t> held by the</a:t>
            </a:r>
            <a:r>
              <a:rPr lang="en">
                <a:solidFill>
                  <a:schemeClr val="dk1"/>
                </a:solidFill>
                <a:uFill>
                  <a:noFill/>
                </a:uFill>
                <a:hlinkClick r:id="rId4"/>
              </a:rPr>
              <a:t> </a:t>
            </a:r>
            <a:r>
              <a:rPr lang="en" u="sng">
                <a:solidFill>
                  <a:schemeClr val="hlink"/>
                </a:solidFill>
                <a:hlinkClick r:id="rId5"/>
              </a:rPr>
              <a:t>Allied forces</a:t>
            </a:r>
            <a:r>
              <a:rPr lang="en">
                <a:solidFill>
                  <a:schemeClr val="dk1"/>
                </a:solidFill>
              </a:rPr>
              <a:t> under</a:t>
            </a:r>
            <a:r>
              <a:rPr lang="en">
                <a:solidFill>
                  <a:schemeClr val="dk1"/>
                </a:solidFill>
                <a:uFill>
                  <a:noFill/>
                </a:uFill>
                <a:hlinkClick r:id="rId6"/>
              </a:rPr>
              <a:t> </a:t>
            </a:r>
            <a:r>
              <a:rPr lang="en" u="sng">
                <a:solidFill>
                  <a:schemeClr val="hlink"/>
                </a:solidFill>
                <a:hlinkClick r:id="rId7"/>
              </a:rPr>
              <a:t>international law</a:t>
            </a:r>
            <a:r>
              <a:rPr lang="en">
                <a:solidFill>
                  <a:schemeClr val="dk1"/>
                </a:solidFill>
              </a:rPr>
              <a:t> and the</a:t>
            </a:r>
            <a:r>
              <a:rPr lang="en">
                <a:solidFill>
                  <a:schemeClr val="dk1"/>
                </a:solidFill>
                <a:uFill>
                  <a:noFill/>
                </a:uFill>
                <a:hlinkClick r:id="rId8"/>
              </a:rPr>
              <a:t> </a:t>
            </a:r>
            <a:r>
              <a:rPr lang="en" u="sng">
                <a:solidFill>
                  <a:schemeClr val="hlink"/>
                </a:solidFill>
                <a:hlinkClick r:id="rId9"/>
              </a:rPr>
              <a:t>laws of war</a:t>
            </a:r>
            <a:r>
              <a:rPr lang="en">
                <a:solidFill>
                  <a:schemeClr val="dk1"/>
                </a:solidFill>
              </a:rPr>
              <a:t> after</a:t>
            </a:r>
            <a:r>
              <a:rPr lang="en">
                <a:solidFill>
                  <a:schemeClr val="dk1"/>
                </a:solidFill>
                <a:uFill>
                  <a:noFill/>
                </a:uFill>
                <a:hlinkClick r:id="rId10"/>
              </a:rPr>
              <a:t> </a:t>
            </a:r>
            <a:r>
              <a:rPr lang="en" u="sng">
                <a:solidFill>
                  <a:schemeClr val="hlink"/>
                </a:solidFill>
                <a:hlinkClick r:id="rId11"/>
              </a:rPr>
              <a:t>World War II</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prosecution of prominent members of the political, military, judicial and economic leadership of</a:t>
            </a:r>
            <a:r>
              <a:rPr lang="en">
                <a:solidFill>
                  <a:schemeClr val="dk1"/>
                </a:solidFill>
                <a:uFill>
                  <a:noFill/>
                </a:uFill>
                <a:hlinkClick r:id="rId12"/>
              </a:rPr>
              <a:t> </a:t>
            </a:r>
            <a:r>
              <a:rPr lang="en" u="sng">
                <a:solidFill>
                  <a:schemeClr val="hlink"/>
                </a:solidFill>
                <a:hlinkClick r:id="rId13"/>
              </a:rPr>
              <a:t>Nazi Germany</a:t>
            </a:r>
            <a:r>
              <a:rPr lang="en">
                <a:solidFill>
                  <a:schemeClr val="dk1"/>
                </a:solidFill>
              </a:rPr>
              <a:t>, </a:t>
            </a:r>
            <a:endParaRPr>
              <a:solidFill>
                <a:schemeClr val="dk1"/>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4" name="Shape 444"/>
        <p:cNvGrpSpPr/>
        <p:nvPr/>
      </p:nvGrpSpPr>
      <p:grpSpPr>
        <a:xfrm>
          <a:off x="0" y="0"/>
          <a:ext cx="0" cy="0"/>
          <a:chOff x="0" y="0"/>
          <a:chExt cx="0" cy="0"/>
        </a:xfrm>
      </p:grpSpPr>
      <p:sp>
        <p:nvSpPr>
          <p:cNvPr id="445" name="Google Shape;445;g4bd923abe9_1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4bd923abe9_1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https://en.wikipedia.org/wiki/The_Holocaust#/media/File:Selection_Birkenau_ramp.jpg</a:t>
            </a:r>
            <a:endParaRPr/>
          </a:p>
          <a:p>
            <a:pPr indent="0" lvl="0" marL="0" rtl="0" algn="l">
              <a:spcBef>
                <a:spcPts val="0"/>
              </a:spcBef>
              <a:spcAft>
                <a:spcPts val="0"/>
              </a:spcAft>
              <a:buNone/>
            </a:pPr>
            <a:r>
              <a:rPr lang="en"/>
              <a:t>"Selection" of Hungarian Jews on the ramp at the death camp Auschwitz-II (Birkenau) in Poland during German occupation, May/June 1944.</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2" name="Shape 452"/>
        <p:cNvGrpSpPr/>
        <p:nvPr/>
      </p:nvGrpSpPr>
      <p:grpSpPr>
        <a:xfrm>
          <a:off x="0" y="0"/>
          <a:ext cx="0" cy="0"/>
          <a:chOff x="0" y="0"/>
          <a:chExt cx="0" cy="0"/>
        </a:xfrm>
      </p:grpSpPr>
      <p:sp>
        <p:nvSpPr>
          <p:cNvPr id="453" name="Google Shape;453;g4bd923abe9_1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4bd923abe9_1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https://en.wikipedia.org/wiki/The_Holocaust#/media/File:WW2-Holocaust-Europe.png</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0" name="Shape 460"/>
        <p:cNvGrpSpPr/>
        <p:nvPr/>
      </p:nvGrpSpPr>
      <p:grpSpPr>
        <a:xfrm>
          <a:off x="0" y="0"/>
          <a:ext cx="0" cy="0"/>
          <a:chOff x="0" y="0"/>
          <a:chExt cx="0" cy="0"/>
        </a:xfrm>
      </p:grpSpPr>
      <p:sp>
        <p:nvSpPr>
          <p:cNvPr id="461" name="Google Shape;461;g4bd923abe9_1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4bd923abe9_1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March of new arrivals along the SS barracks at Birkenau toward the gassing bunker near crematoria II and III, 27 May 1944. (a photograph from a collection known as the</a:t>
            </a:r>
            <a:r>
              <a:rPr lang="en">
                <a:solidFill>
                  <a:schemeClr val="dk1"/>
                </a:solidFill>
                <a:uFill>
                  <a:noFill/>
                </a:uFill>
                <a:hlinkClick r:id="rId2"/>
              </a:rPr>
              <a:t> </a:t>
            </a:r>
            <a:r>
              <a:rPr lang="en" u="sng">
                <a:solidFill>
                  <a:schemeClr val="hlink"/>
                </a:solidFill>
                <a:hlinkClick r:id="rId3"/>
              </a:rPr>
              <a:t>Auschwitz Album</a:t>
            </a:r>
            <a:r>
              <a:rPr lang="en">
                <a:solidFill>
                  <a:schemeClr val="dk1"/>
                </a:solidFill>
              </a:rPr>
              <a:t>)</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8" name="Shape 468"/>
        <p:cNvGrpSpPr/>
        <p:nvPr/>
      </p:nvGrpSpPr>
      <p:grpSpPr>
        <a:xfrm>
          <a:off x="0" y="0"/>
          <a:ext cx="0" cy="0"/>
          <a:chOff x="0" y="0"/>
          <a:chExt cx="0" cy="0"/>
        </a:xfrm>
      </p:grpSpPr>
      <p:sp>
        <p:nvSpPr>
          <p:cNvPr id="469" name="Google Shape;469;g4bd923abe9_1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4bd923abe9_1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Starved prisoners, nearly dead from hunger, pose in a concentration camp in Ebensee, Austria, on May 7, 1945. The camp was reputedly used for “scientific”</a:t>
            </a:r>
            <a:endParaRPr/>
          </a:p>
          <a:p>
            <a:pPr indent="0" lvl="0" marL="0" rtl="0" algn="l">
              <a:spcBef>
                <a:spcPts val="0"/>
              </a:spcBef>
              <a:spcAft>
                <a:spcPts val="0"/>
              </a:spcAft>
              <a:buNone/>
            </a:pPr>
            <a:r>
              <a:rPr lang="en"/>
              <a:t>https://rarehistoricalphotos.com/holocaust-pictures/</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6" name="Shape 476"/>
        <p:cNvGrpSpPr/>
        <p:nvPr/>
      </p:nvGrpSpPr>
      <p:grpSpPr>
        <a:xfrm>
          <a:off x="0" y="0"/>
          <a:ext cx="0" cy="0"/>
          <a:chOff x="0" y="0"/>
          <a:chExt cx="0" cy="0"/>
        </a:xfrm>
      </p:grpSpPr>
      <p:sp>
        <p:nvSpPr>
          <p:cNvPr id="477" name="Google Shape;477;g4bd923abe9_1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4bd923abe9_1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https://en.wikipedia.org/wiki/The_Holocaust#/media/File:Doctors%27_trial,_Nuremberg,_1946%E2%80%931947.jpg</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4" name="Shape 484"/>
        <p:cNvGrpSpPr/>
        <p:nvPr/>
      </p:nvGrpSpPr>
      <p:grpSpPr>
        <a:xfrm>
          <a:off x="0" y="0"/>
          <a:ext cx="0" cy="0"/>
          <a:chOff x="0" y="0"/>
          <a:chExt cx="0" cy="0"/>
        </a:xfrm>
      </p:grpSpPr>
      <p:sp>
        <p:nvSpPr>
          <p:cNvPr id="485" name="Google Shape;485;g4bd923abe9_1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4bd923abe9_1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https://en.wikipedia.org/wiki/Flag_of_Canada</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2" name="Shape 492"/>
        <p:cNvGrpSpPr/>
        <p:nvPr/>
      </p:nvGrpSpPr>
      <p:grpSpPr>
        <a:xfrm>
          <a:off x="0" y="0"/>
          <a:ext cx="0" cy="0"/>
          <a:chOff x="0" y="0"/>
          <a:chExt cx="0" cy="0"/>
        </a:xfrm>
      </p:grpSpPr>
      <p:sp>
        <p:nvSpPr>
          <p:cNvPr id="493" name="Google Shape;493;g4bd923abe9_1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4bd923abe9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http://www.spiritofcanadagallery.com/gallery.htm</a:t>
            </a:r>
            <a:endParaRPr/>
          </a:p>
          <a:p>
            <a:pPr indent="0" lvl="0" marL="0" rtl="0" algn="l">
              <a:spcBef>
                <a:spcPts val="0"/>
              </a:spcBef>
              <a:spcAft>
                <a:spcPts val="0"/>
              </a:spcAft>
              <a:buNone/>
            </a:pPr>
            <a:r>
              <a:rPr lang="en"/>
              <a:t>Sir John A. Macdonald's 1891 campaign poster.</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0" name="Shape 500"/>
        <p:cNvGrpSpPr/>
        <p:nvPr/>
      </p:nvGrpSpPr>
      <p:grpSpPr>
        <a:xfrm>
          <a:off x="0" y="0"/>
          <a:ext cx="0" cy="0"/>
          <a:chOff x="0" y="0"/>
          <a:chExt cx="0" cy="0"/>
        </a:xfrm>
      </p:grpSpPr>
      <p:sp>
        <p:nvSpPr>
          <p:cNvPr id="501" name="Google Shape;501;g4bd923abe9_1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4bd923abe9_1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https://www.huffingtonpost.ca/2013/10/16/canadian-flag-designs-photos_n_4109726.html</a:t>
            </a:r>
            <a:endParaRPr/>
          </a:p>
          <a:p>
            <a:pPr indent="0" lvl="0" marL="0" rtl="0" algn="l">
              <a:spcBef>
                <a:spcPts val="0"/>
              </a:spcBef>
              <a:spcAft>
                <a:spcPts val="0"/>
              </a:spcAft>
              <a:buNone/>
            </a:pPr>
            <a:r>
              <a:rPr i="1" lang="en">
                <a:solidFill>
                  <a:schemeClr val="dk1"/>
                </a:solidFill>
              </a:rPr>
              <a:t>Pearson shakes hands with student Jim Soni in May of 1964 outside the Parliament buildings. The University of Toronto student presented the prime minister with a petition supporting his proposal for a maple leaf flag.</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8" name="Shape 508"/>
        <p:cNvGrpSpPr/>
        <p:nvPr/>
      </p:nvGrpSpPr>
      <p:grpSpPr>
        <a:xfrm>
          <a:off x="0" y="0"/>
          <a:ext cx="0" cy="0"/>
          <a:chOff x="0" y="0"/>
          <a:chExt cx="0" cy="0"/>
        </a:xfrm>
      </p:grpSpPr>
      <p:sp>
        <p:nvSpPr>
          <p:cNvPr id="509" name="Google Shape;509;g4bd923abe9_1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4bd923abe9_1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https://countrydigest.org/australian-flag/</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6" name="Shape 516"/>
        <p:cNvGrpSpPr/>
        <p:nvPr/>
      </p:nvGrpSpPr>
      <p:grpSpPr>
        <a:xfrm>
          <a:off x="0" y="0"/>
          <a:ext cx="0" cy="0"/>
          <a:chOff x="0" y="0"/>
          <a:chExt cx="0" cy="0"/>
        </a:xfrm>
      </p:grpSpPr>
      <p:sp>
        <p:nvSpPr>
          <p:cNvPr id="517" name="Google Shape;517;g4bd923abe9_1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4bd923abe9_1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4" name="Shape 524"/>
        <p:cNvGrpSpPr/>
        <p:nvPr/>
      </p:nvGrpSpPr>
      <p:grpSpPr>
        <a:xfrm>
          <a:off x="0" y="0"/>
          <a:ext cx="0" cy="0"/>
          <a:chOff x="0" y="0"/>
          <a:chExt cx="0" cy="0"/>
        </a:xfrm>
      </p:grpSpPr>
      <p:sp>
        <p:nvSpPr>
          <p:cNvPr id="525" name="Google Shape;525;g4bd923abe9_1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4bd923abe9_1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https://en.wikipedia.org/wiki/New_Zealand_flag_debate#/media/File:NZ_flag_design_Silver_Fern_(Black,_White_%26_Blue)_by_Kyle_Lockwood.svg</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2" name="Shape 532"/>
        <p:cNvGrpSpPr/>
        <p:nvPr/>
      </p:nvGrpSpPr>
      <p:grpSpPr>
        <a:xfrm>
          <a:off x="0" y="0"/>
          <a:ext cx="0" cy="0"/>
          <a:chOff x="0" y="0"/>
          <a:chExt cx="0" cy="0"/>
        </a:xfrm>
      </p:grpSpPr>
      <p:sp>
        <p:nvSpPr>
          <p:cNvPr id="533" name="Google Shape;533;g4bd923abe9_1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4bd923abe9_1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https://en.wikipedia.org/wiki/Flag_of_Manitoba#/media/File:Flag_of_Manitoba.svg</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0" name="Shape 540"/>
        <p:cNvGrpSpPr/>
        <p:nvPr/>
      </p:nvGrpSpPr>
      <p:grpSpPr>
        <a:xfrm>
          <a:off x="0" y="0"/>
          <a:ext cx="0" cy="0"/>
          <a:chOff x="0" y="0"/>
          <a:chExt cx="0" cy="0"/>
        </a:xfrm>
      </p:grpSpPr>
      <p:sp>
        <p:nvSpPr>
          <p:cNvPr id="541" name="Google Shape;541;g4bd923abe9_1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4bd923abe9_1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https://en.wikipedia.org/wiki/Flag_of_Ontario#/media/File:Flag_of_Ontario.svg</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8" name="Shape 548"/>
        <p:cNvGrpSpPr/>
        <p:nvPr/>
      </p:nvGrpSpPr>
      <p:grpSpPr>
        <a:xfrm>
          <a:off x="0" y="0"/>
          <a:ext cx="0" cy="0"/>
          <a:chOff x="0" y="0"/>
          <a:chExt cx="0" cy="0"/>
        </a:xfrm>
      </p:grpSpPr>
      <p:sp>
        <p:nvSpPr>
          <p:cNvPr id="549" name="Google Shape;549;g4bd923abe9_1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4bd923abe9_1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5" name="Shape 555"/>
        <p:cNvGrpSpPr/>
        <p:nvPr/>
      </p:nvGrpSpPr>
      <p:grpSpPr>
        <a:xfrm>
          <a:off x="0" y="0"/>
          <a:ext cx="0" cy="0"/>
          <a:chOff x="0" y="0"/>
          <a:chExt cx="0" cy="0"/>
        </a:xfrm>
      </p:grpSpPr>
      <p:sp>
        <p:nvSpPr>
          <p:cNvPr id="556" name="Google Shape;556;g4bd923abe9_1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4bd923abe9_1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2" name="Shape 562"/>
        <p:cNvGrpSpPr/>
        <p:nvPr/>
      </p:nvGrpSpPr>
      <p:grpSpPr>
        <a:xfrm>
          <a:off x="0" y="0"/>
          <a:ext cx="0" cy="0"/>
          <a:chOff x="0" y="0"/>
          <a:chExt cx="0" cy="0"/>
        </a:xfrm>
      </p:grpSpPr>
      <p:sp>
        <p:nvSpPr>
          <p:cNvPr id="563" name="Google Shape;563;g4bd923abe9_1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4bd923abe9_1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9" name="Shape 569"/>
        <p:cNvGrpSpPr/>
        <p:nvPr/>
      </p:nvGrpSpPr>
      <p:grpSpPr>
        <a:xfrm>
          <a:off x="0" y="0"/>
          <a:ext cx="0" cy="0"/>
          <a:chOff x="0" y="0"/>
          <a:chExt cx="0" cy="0"/>
        </a:xfrm>
      </p:grpSpPr>
      <p:sp>
        <p:nvSpPr>
          <p:cNvPr id="570" name="Google Shape;570;g4bd923abe9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4bd923abe9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6" name="Shape 576"/>
        <p:cNvGrpSpPr/>
        <p:nvPr/>
      </p:nvGrpSpPr>
      <p:grpSpPr>
        <a:xfrm>
          <a:off x="0" y="0"/>
          <a:ext cx="0" cy="0"/>
          <a:chOff x="0" y="0"/>
          <a:chExt cx="0" cy="0"/>
        </a:xfrm>
      </p:grpSpPr>
      <p:sp>
        <p:nvSpPr>
          <p:cNvPr id="577" name="Google Shape;577;g4bd923abe9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4bd923abe9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3" name="Shape 583"/>
        <p:cNvGrpSpPr/>
        <p:nvPr/>
      </p:nvGrpSpPr>
      <p:grpSpPr>
        <a:xfrm>
          <a:off x="0" y="0"/>
          <a:ext cx="0" cy="0"/>
          <a:chOff x="0" y="0"/>
          <a:chExt cx="0" cy="0"/>
        </a:xfrm>
      </p:grpSpPr>
      <p:sp>
        <p:nvSpPr>
          <p:cNvPr id="584" name="Google Shape;584;g4bd923abe9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4bd923abe9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0" name="Shape 590"/>
        <p:cNvGrpSpPr/>
        <p:nvPr/>
      </p:nvGrpSpPr>
      <p:grpSpPr>
        <a:xfrm>
          <a:off x="0" y="0"/>
          <a:ext cx="0" cy="0"/>
          <a:chOff x="0" y="0"/>
          <a:chExt cx="0" cy="0"/>
        </a:xfrm>
      </p:grpSpPr>
      <p:sp>
        <p:nvSpPr>
          <p:cNvPr id="591" name="Google Shape;591;g4bd923abe9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4bd923abe9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7" name="Shape 597"/>
        <p:cNvGrpSpPr/>
        <p:nvPr/>
      </p:nvGrpSpPr>
      <p:grpSpPr>
        <a:xfrm>
          <a:off x="0" y="0"/>
          <a:ext cx="0" cy="0"/>
          <a:chOff x="0" y="0"/>
          <a:chExt cx="0" cy="0"/>
        </a:xfrm>
      </p:grpSpPr>
      <p:sp>
        <p:nvSpPr>
          <p:cNvPr id="598" name="Google Shape;598;g4bd923abe9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4bd923abe9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jp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jp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jp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jp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jp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jp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jp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jp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jp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jp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jp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jp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jp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jp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jpg"/><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jp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1.jpg"/><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1.jpg"/><Relationship Id="rId4" Type="http://schemas.openxmlformats.org/officeDocument/2006/relationships/image" Target="../media/image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1.jpg"/><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1.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1.jpg"/><Relationship Id="rId4" Type="http://schemas.openxmlformats.org/officeDocument/2006/relationships/image" Target="../media/image1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1.jpg"/><Relationship Id="rId4" Type="http://schemas.openxmlformats.org/officeDocument/2006/relationships/image" Target="../media/image2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1.jpg"/><Relationship Id="rId4" Type="http://schemas.openxmlformats.org/officeDocument/2006/relationships/image" Target="../media/image1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1.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1.jpg"/><Relationship Id="rId4" Type="http://schemas.openxmlformats.org/officeDocument/2006/relationships/image" Target="../media/image3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1.jpg"/><Relationship Id="rId4" Type="http://schemas.openxmlformats.org/officeDocument/2006/relationships/image" Target="../media/image3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1.jpg"/><Relationship Id="rId4" Type="http://schemas.openxmlformats.org/officeDocument/2006/relationships/image" Target="../media/image2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1.jpg"/><Relationship Id="rId4" Type="http://schemas.openxmlformats.org/officeDocument/2006/relationships/image" Target="../media/image3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1.jpg"/><Relationship Id="rId4" Type="http://schemas.openxmlformats.org/officeDocument/2006/relationships/image" Target="../media/image3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1.jpg"/><Relationship Id="rId4" Type="http://schemas.openxmlformats.org/officeDocument/2006/relationships/image" Target="../media/image2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1.jpg"/><Relationship Id="rId4" Type="http://schemas.openxmlformats.org/officeDocument/2006/relationships/image" Target="../media/image1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1.jpg"/><Relationship Id="rId4" Type="http://schemas.openxmlformats.org/officeDocument/2006/relationships/image" Target="../media/image2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1.jpg"/><Relationship Id="rId4" Type="http://schemas.openxmlformats.org/officeDocument/2006/relationships/image" Target="../media/image2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1.jpg"/><Relationship Id="rId4" Type="http://schemas.openxmlformats.org/officeDocument/2006/relationships/image" Target="../media/image2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1.jpg"/><Relationship Id="rId4" Type="http://schemas.openxmlformats.org/officeDocument/2006/relationships/image" Target="../media/image2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1.jpg"/><Relationship Id="rId4" Type="http://schemas.openxmlformats.org/officeDocument/2006/relationships/image" Target="../media/image2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1.jpg"/><Relationship Id="rId4" Type="http://schemas.openxmlformats.org/officeDocument/2006/relationships/image" Target="../media/image2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1.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1.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1.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1.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1.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1.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1.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pic>
        <p:nvPicPr>
          <p:cNvPr descr="Res: 2000x1333, Wallpapers For &gt; Blank Old Newspaper Background" id="54" name="Google Shape;54;p13"/>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5" name="Google Shape;55;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Introduction To World War 2</a:t>
            </a:r>
            <a:endParaRPr/>
          </a:p>
        </p:txBody>
      </p:sp>
      <p:sp>
        <p:nvSpPr>
          <p:cNvPr id="56" name="Google Shape;56;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000000"/>
                </a:solidFill>
              </a:rPr>
              <a:t>For What Reasons Did World War 2 Start?</a:t>
            </a:r>
            <a:endParaRPr sz="180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 name="Shape 60"/>
        <p:cNvGrpSpPr/>
        <p:nvPr/>
      </p:nvGrpSpPr>
      <p:grpSpPr>
        <a:xfrm>
          <a:off x="0" y="0"/>
          <a:ext cx="0" cy="0"/>
          <a:chOff x="0" y="0"/>
          <a:chExt cx="0" cy="0"/>
        </a:xfrm>
      </p:grpSpPr>
      <p:pic>
        <p:nvPicPr>
          <p:cNvPr descr="Res: 2000x1333, Wallpapers For &gt; Blank Old Newspaper Background" id="61" name="Google Shape;61;p14"/>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62" name="Google Shape;62;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was World War II?</a:t>
            </a:r>
            <a:endParaRPr/>
          </a:p>
        </p:txBody>
      </p:sp>
      <p:sp>
        <p:nvSpPr>
          <p:cNvPr id="63" name="Google Shape;63;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-Largest, Biggest War Ever in human history</a:t>
            </a:r>
            <a:endParaRPr>
              <a:solidFill>
                <a:srgbClr val="000000"/>
              </a:solidFill>
            </a:endParaRPr>
          </a:p>
          <a:p>
            <a:pPr indent="0" lvl="0" marL="0" rtl="0" algn="l">
              <a:spcBef>
                <a:spcPts val="1600"/>
              </a:spcBef>
              <a:spcAft>
                <a:spcPts val="0"/>
              </a:spcAft>
              <a:buNone/>
            </a:pPr>
            <a:r>
              <a:rPr lang="en">
                <a:solidFill>
                  <a:srgbClr val="000000"/>
                </a:solidFill>
              </a:rPr>
              <a:t>-Counties, Colonies, and </a:t>
            </a:r>
            <a:r>
              <a:rPr lang="en">
                <a:solidFill>
                  <a:schemeClr val="dk1"/>
                </a:solidFill>
              </a:rPr>
              <a:t>Territories</a:t>
            </a:r>
            <a:endParaRPr>
              <a:solidFill>
                <a:schemeClr val="dk1"/>
              </a:solidFill>
            </a:endParaRPr>
          </a:p>
          <a:p>
            <a:pPr indent="0" lvl="0" marL="0" rtl="0" algn="l">
              <a:spcBef>
                <a:spcPts val="1600"/>
              </a:spcBef>
              <a:spcAft>
                <a:spcPts val="0"/>
              </a:spcAft>
              <a:buNone/>
            </a:pPr>
            <a:r>
              <a:rPr lang="en">
                <a:solidFill>
                  <a:schemeClr val="dk1"/>
                </a:solidFill>
              </a:rPr>
              <a:t>-70 million+</a:t>
            </a:r>
            <a:endParaRPr>
              <a:solidFill>
                <a:schemeClr val="dk1"/>
              </a:solidFill>
            </a:endParaRPr>
          </a:p>
          <a:p>
            <a:pPr indent="0" lvl="0" marL="0" rtl="0" algn="l">
              <a:spcBef>
                <a:spcPts val="1600"/>
              </a:spcBef>
              <a:spcAft>
                <a:spcPts val="0"/>
              </a:spcAft>
              <a:buNone/>
            </a:pPr>
            <a:r>
              <a:rPr lang="en">
                <a:solidFill>
                  <a:srgbClr val="000000"/>
                </a:solidFill>
              </a:rPr>
              <a:t>-1939-1945.</a:t>
            </a:r>
            <a:endParaRPr>
              <a:solidFill>
                <a:srgbClr val="000000"/>
              </a:solidFill>
            </a:endParaRPr>
          </a:p>
          <a:p>
            <a:pPr indent="0" lvl="0" marL="0" rtl="0" algn="l">
              <a:spcBef>
                <a:spcPts val="1600"/>
              </a:spcBef>
              <a:spcAft>
                <a:spcPts val="1600"/>
              </a:spcAft>
              <a:buNone/>
            </a:pPr>
            <a:r>
              <a:rPr lang="en">
                <a:solidFill>
                  <a:srgbClr val="000000"/>
                </a:solidFill>
              </a:rPr>
              <a:t>-73 years ago </a:t>
            </a:r>
            <a:endParaRPr>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pic>
        <p:nvPicPr>
          <p:cNvPr descr="Res: 2000x1333, Wallpapers For &gt; Blank Old Newspaper Background" id="68" name="Google Shape;68;p15"/>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Causes</a:t>
            </a:r>
            <a:endParaRPr/>
          </a:p>
        </p:txBody>
      </p:sp>
      <p:sp>
        <p:nvSpPr>
          <p:cNvPr id="70" name="Google Shape;70;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0000"/>
                </a:solidFill>
              </a:rPr>
              <a:t>W</a:t>
            </a:r>
            <a:r>
              <a:rPr lang="en">
                <a:solidFill>
                  <a:srgbClr val="000000"/>
                </a:solidFill>
              </a:rPr>
              <a:t> WI and the Treaty of Versailles </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0"/>
              </a:spcAft>
              <a:buNone/>
            </a:pPr>
            <a:r>
              <a:rPr lang="en" sz="2400">
                <a:solidFill>
                  <a:srgbClr val="000000"/>
                </a:solidFill>
              </a:rPr>
              <a:t>A </a:t>
            </a:r>
            <a:r>
              <a:rPr lang="en">
                <a:solidFill>
                  <a:srgbClr val="000000"/>
                </a:solidFill>
              </a:rPr>
              <a:t>ppeasement </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1600"/>
              </a:spcAft>
              <a:buNone/>
            </a:pPr>
            <a:r>
              <a:rPr lang="en" sz="2400">
                <a:solidFill>
                  <a:srgbClr val="000000"/>
                </a:solidFill>
              </a:rPr>
              <a:t>R</a:t>
            </a:r>
            <a:r>
              <a:rPr lang="en">
                <a:solidFill>
                  <a:srgbClr val="000000"/>
                </a:solidFill>
              </a:rPr>
              <a:t> ise of Totalitarianism </a:t>
            </a:r>
            <a:endParaRPr>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 name="Shape 74"/>
        <p:cNvGrpSpPr/>
        <p:nvPr/>
      </p:nvGrpSpPr>
      <p:grpSpPr>
        <a:xfrm>
          <a:off x="0" y="0"/>
          <a:ext cx="0" cy="0"/>
          <a:chOff x="0" y="0"/>
          <a:chExt cx="0" cy="0"/>
        </a:xfrm>
      </p:grpSpPr>
      <p:pic>
        <p:nvPicPr>
          <p:cNvPr descr="Res: 2000x1333, Wallpapers For &gt; Blank Old Newspaper Background" id="75" name="Google Shape;75;p16"/>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76" name="Google Shape;76;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t>WWI and the Treaty of Versailles</a:t>
            </a:r>
            <a:r>
              <a:rPr lang="en" sz="2400"/>
              <a:t> </a:t>
            </a:r>
            <a:endParaRPr sz="2400"/>
          </a:p>
        </p:txBody>
      </p:sp>
      <p:sp>
        <p:nvSpPr>
          <p:cNvPr id="77" name="Google Shape;77;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a:t>
            </a:r>
            <a:r>
              <a:rPr lang="en">
                <a:solidFill>
                  <a:srgbClr val="000000"/>
                </a:solidFill>
              </a:rPr>
              <a:t>Germany lost </a:t>
            </a:r>
            <a:r>
              <a:rPr lang="en">
                <a:solidFill>
                  <a:srgbClr val="000000"/>
                </a:solidFill>
              </a:rPr>
              <a:t>territories</a:t>
            </a:r>
            <a:endParaRPr>
              <a:solidFill>
                <a:srgbClr val="000000"/>
              </a:solidFill>
            </a:endParaRPr>
          </a:p>
          <a:p>
            <a:pPr indent="0" lvl="0" marL="0" rtl="0" algn="l">
              <a:spcBef>
                <a:spcPts val="1600"/>
              </a:spcBef>
              <a:spcAft>
                <a:spcPts val="0"/>
              </a:spcAft>
              <a:buNone/>
            </a:pPr>
            <a:r>
              <a:rPr lang="en">
                <a:solidFill>
                  <a:srgbClr val="000000"/>
                </a:solidFill>
              </a:rPr>
              <a:t>-War reparations </a:t>
            </a:r>
            <a:endParaRPr>
              <a:solidFill>
                <a:srgbClr val="000000"/>
              </a:solidFill>
            </a:endParaRPr>
          </a:p>
          <a:p>
            <a:pPr indent="0" lvl="0" marL="0" rtl="0" algn="l">
              <a:spcBef>
                <a:spcPts val="1600"/>
              </a:spcBef>
              <a:spcAft>
                <a:spcPts val="0"/>
              </a:spcAft>
              <a:buNone/>
            </a:pPr>
            <a:r>
              <a:rPr lang="en">
                <a:solidFill>
                  <a:srgbClr val="000000"/>
                </a:solidFill>
              </a:rPr>
              <a:t>-Allies collect $ to pay back war debts to US </a:t>
            </a:r>
            <a:endParaRPr>
              <a:solidFill>
                <a:srgbClr val="000000"/>
              </a:solidFill>
            </a:endParaRPr>
          </a:p>
          <a:p>
            <a:pPr indent="0" lvl="0" marL="0" rtl="0" algn="l">
              <a:spcBef>
                <a:spcPts val="1600"/>
              </a:spcBef>
              <a:spcAft>
                <a:spcPts val="0"/>
              </a:spcAft>
              <a:buNone/>
            </a:pPr>
            <a:r>
              <a:rPr lang="en">
                <a:solidFill>
                  <a:srgbClr val="000000"/>
                </a:solidFill>
              </a:rPr>
              <a:t>-Germany pays $ trillions (modern day equivalent) </a:t>
            </a:r>
            <a:endParaRPr>
              <a:solidFill>
                <a:srgbClr val="000000"/>
              </a:solidFill>
            </a:endParaRPr>
          </a:p>
          <a:p>
            <a:pPr indent="0" lvl="0" marL="0" rtl="0" algn="l">
              <a:spcBef>
                <a:spcPts val="1600"/>
              </a:spcBef>
              <a:spcAft>
                <a:spcPts val="0"/>
              </a:spcAft>
              <a:buNone/>
            </a:pPr>
            <a:r>
              <a:rPr lang="en">
                <a:solidFill>
                  <a:srgbClr val="000000"/>
                </a:solidFill>
              </a:rPr>
              <a:t>-Germans bankrupt, embarrassed, </a:t>
            </a:r>
            <a:r>
              <a:rPr lang="en">
                <a:solidFill>
                  <a:srgbClr val="000000"/>
                </a:solidFill>
              </a:rPr>
              <a:t>desperate, hopeless</a:t>
            </a:r>
            <a:r>
              <a:rPr lang="en">
                <a:solidFill>
                  <a:srgbClr val="000000"/>
                </a:solidFill>
              </a:rPr>
              <a:t>, and angry</a:t>
            </a:r>
            <a:endParaRPr>
              <a:solidFill>
                <a:srgbClr val="000000"/>
              </a:solidFill>
            </a:endParaRPr>
          </a:p>
          <a:p>
            <a:pPr indent="0" lvl="0" marL="0" rtl="0" algn="l">
              <a:spcBef>
                <a:spcPts val="1600"/>
              </a:spcBef>
              <a:spcAft>
                <a:spcPts val="0"/>
              </a:spcAft>
              <a:buNone/>
            </a:pPr>
            <a:r>
              <a:rPr lang="en">
                <a:solidFill>
                  <a:srgbClr val="000000"/>
                </a:solidFill>
              </a:rPr>
              <a:t>-By November 1923, the US dollar was worth 4,210,500,000,000 German marks.</a:t>
            </a:r>
            <a:endParaRPr>
              <a:solidFill>
                <a:srgbClr val="000000"/>
              </a:solidFill>
            </a:endParaRPr>
          </a:p>
          <a:p>
            <a:pPr indent="0" lvl="0" marL="0" rtl="0" algn="l">
              <a:spcBef>
                <a:spcPts val="1600"/>
              </a:spcBef>
              <a:spcAft>
                <a:spcPts val="1600"/>
              </a:spcAft>
              <a:buNone/>
            </a:pPr>
            <a:r>
              <a:t/>
            </a:r>
            <a:endParaRPr>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pic>
        <p:nvPicPr>
          <p:cNvPr descr="Res: 2000x1333, Wallpapers For &gt; Blank Old Newspaper Background" id="82" name="Google Shape;82;p17"/>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83" name="Google Shape;83;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84" name="Google Shape;84;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85" name="Google Shape;85;p17"/>
          <p:cNvPicPr preferRelativeResize="0"/>
          <p:nvPr/>
        </p:nvPicPr>
        <p:blipFill>
          <a:blip r:embed="rId4">
            <a:alphaModFix/>
          </a:blip>
          <a:stretch>
            <a:fillRect/>
          </a:stretch>
        </p:blipFill>
        <p:spPr>
          <a:xfrm>
            <a:off x="1148072" y="0"/>
            <a:ext cx="6847855"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pic>
        <p:nvPicPr>
          <p:cNvPr descr="Res: 2000x1333, Wallpapers For &gt; Blank Old Newspaper Background" id="90" name="Google Shape;90;p18"/>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91" name="Google Shape;9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92" name="Google Shape;92;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93" name="Google Shape;93;p18"/>
          <p:cNvPicPr preferRelativeResize="0"/>
          <p:nvPr/>
        </p:nvPicPr>
        <p:blipFill>
          <a:blip r:embed="rId4">
            <a:alphaModFix/>
          </a:blip>
          <a:stretch>
            <a:fillRect/>
          </a:stretch>
        </p:blipFill>
        <p:spPr>
          <a:xfrm>
            <a:off x="927000" y="0"/>
            <a:ext cx="7290000"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pic>
        <p:nvPicPr>
          <p:cNvPr descr="Res: 2000x1333, Wallpapers For &gt; Blank Old Newspaper Background" id="98" name="Google Shape;98;p19"/>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99" name="Google Shape;99;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100" name="Google Shape;100;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101" name="Google Shape;101;p19"/>
          <p:cNvPicPr preferRelativeResize="0"/>
          <p:nvPr/>
        </p:nvPicPr>
        <p:blipFill>
          <a:blip r:embed="rId4">
            <a:alphaModFix/>
          </a:blip>
          <a:stretch>
            <a:fillRect/>
          </a:stretch>
        </p:blipFill>
        <p:spPr>
          <a:xfrm>
            <a:off x="1143000" y="0"/>
            <a:ext cx="685800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pic>
        <p:nvPicPr>
          <p:cNvPr descr="Res: 2000x1333, Wallpapers For &gt; Blank Old Newspaper Background" id="106" name="Google Shape;106;p20"/>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107" name="Google Shape;107;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Appeasement</a:t>
            </a:r>
            <a:endParaRPr sz="2400"/>
          </a:p>
        </p:txBody>
      </p:sp>
      <p:sp>
        <p:nvSpPr>
          <p:cNvPr id="108" name="Google Shape;108;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-Giving someone something to make them happy and leave you alone. </a:t>
            </a:r>
            <a:endParaRPr>
              <a:solidFill>
                <a:srgbClr val="000000"/>
              </a:solidFill>
            </a:endParaRPr>
          </a:p>
          <a:p>
            <a:pPr indent="0" lvl="0" marL="0" rtl="0" algn="l">
              <a:spcBef>
                <a:spcPts val="1600"/>
              </a:spcBef>
              <a:spcAft>
                <a:spcPts val="0"/>
              </a:spcAft>
              <a:buNone/>
            </a:pPr>
            <a:r>
              <a:rPr lang="en">
                <a:solidFill>
                  <a:srgbClr val="000000"/>
                </a:solidFill>
              </a:rPr>
              <a:t>-Germany demanded land and others just gave it to him. </a:t>
            </a:r>
            <a:endParaRPr>
              <a:solidFill>
                <a:srgbClr val="000000"/>
              </a:solidFill>
            </a:endParaRPr>
          </a:p>
          <a:p>
            <a:pPr indent="0" lvl="0" marL="0" rtl="0" algn="l">
              <a:spcBef>
                <a:spcPts val="1600"/>
              </a:spcBef>
              <a:spcAft>
                <a:spcPts val="0"/>
              </a:spcAft>
              <a:buNone/>
            </a:pPr>
            <a:r>
              <a:rPr lang="en">
                <a:solidFill>
                  <a:srgbClr val="000000"/>
                </a:solidFill>
              </a:rPr>
              <a:t>-Nations were trying to prevent war (Isolationism).</a:t>
            </a:r>
            <a:endParaRPr>
              <a:solidFill>
                <a:srgbClr val="000000"/>
              </a:solidFill>
            </a:endParaRPr>
          </a:p>
          <a:p>
            <a:pPr indent="0" lvl="0" marL="0" rtl="0" algn="l">
              <a:spcBef>
                <a:spcPts val="1600"/>
              </a:spcBef>
              <a:spcAft>
                <a:spcPts val="1600"/>
              </a:spcAft>
              <a:buNone/>
            </a:pPr>
            <a:r>
              <a:rPr lang="en">
                <a:solidFill>
                  <a:srgbClr val="000000"/>
                </a:solidFill>
              </a:rPr>
              <a:t>-Germany keeps expanding.</a:t>
            </a:r>
            <a:endParaRPr>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pic>
        <p:nvPicPr>
          <p:cNvPr descr="Res: 2000x1333, Wallpapers For &gt; Blank Old Newspaper Background" id="113" name="Google Shape;113;p21"/>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114" name="Google Shape;114;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115" name="Google Shape;115;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116" name="Google Shape;116;p21"/>
          <p:cNvPicPr preferRelativeResize="0"/>
          <p:nvPr/>
        </p:nvPicPr>
        <p:blipFill>
          <a:blip r:embed="rId4">
            <a:alphaModFix/>
          </a:blip>
          <a:stretch>
            <a:fillRect/>
          </a:stretch>
        </p:blipFill>
        <p:spPr>
          <a:xfrm>
            <a:off x="2286000" y="838200"/>
            <a:ext cx="4572000" cy="34671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pic>
        <p:nvPicPr>
          <p:cNvPr descr="Res: 2000x1333, Wallpapers For &gt; Blank Old Newspaper Background" id="121" name="Google Shape;121;p22"/>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122" name="Google Shape;122;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123" name="Google Shape;123;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124" name="Google Shape;124;p22"/>
          <p:cNvPicPr preferRelativeResize="0"/>
          <p:nvPr/>
        </p:nvPicPr>
        <p:blipFill>
          <a:blip r:embed="rId4">
            <a:alphaModFix/>
          </a:blip>
          <a:stretch>
            <a:fillRect/>
          </a:stretch>
        </p:blipFill>
        <p:spPr>
          <a:xfrm>
            <a:off x="2000250" y="0"/>
            <a:ext cx="51435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pic>
        <p:nvPicPr>
          <p:cNvPr descr="Res: 2000x1333, Wallpapers For &gt; Blank Old Newspaper Background" id="129" name="Google Shape;129;p23"/>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130" name="Google Shape;130;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Rise of Totalitarianism</a:t>
            </a:r>
            <a:endParaRPr sz="2400"/>
          </a:p>
        </p:txBody>
      </p:sp>
      <p:sp>
        <p:nvSpPr>
          <p:cNvPr id="131" name="Google Shape;131;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-System in which the state and its leader have nearly TOTAL control. </a:t>
            </a:r>
            <a:endParaRPr>
              <a:solidFill>
                <a:srgbClr val="000000"/>
              </a:solidFill>
            </a:endParaRPr>
          </a:p>
          <a:p>
            <a:pPr indent="0" lvl="0" marL="0" rtl="0" algn="l">
              <a:spcBef>
                <a:spcPts val="1600"/>
              </a:spcBef>
              <a:spcAft>
                <a:spcPts val="0"/>
              </a:spcAft>
              <a:buNone/>
            </a:pPr>
            <a:r>
              <a:rPr lang="en">
                <a:solidFill>
                  <a:srgbClr val="000000"/>
                </a:solidFill>
              </a:rPr>
              <a:t>-Individual rights are not viewed as important as the needs of the nation. </a:t>
            </a:r>
            <a:endParaRPr>
              <a:solidFill>
                <a:srgbClr val="000000"/>
              </a:solidFill>
            </a:endParaRPr>
          </a:p>
          <a:p>
            <a:pPr indent="0" lvl="0" marL="0" rtl="0" algn="l">
              <a:spcBef>
                <a:spcPts val="1600"/>
              </a:spcBef>
              <a:spcAft>
                <a:spcPts val="0"/>
              </a:spcAft>
              <a:buNone/>
            </a:pPr>
            <a:r>
              <a:rPr lang="en">
                <a:solidFill>
                  <a:srgbClr val="000000"/>
                </a:solidFill>
              </a:rPr>
              <a:t>-No right to vote </a:t>
            </a:r>
            <a:endParaRPr>
              <a:solidFill>
                <a:srgbClr val="000000"/>
              </a:solidFill>
            </a:endParaRPr>
          </a:p>
          <a:p>
            <a:pPr indent="0" lvl="0" marL="0" rtl="0" algn="l">
              <a:spcBef>
                <a:spcPts val="1600"/>
              </a:spcBef>
              <a:spcAft>
                <a:spcPts val="0"/>
              </a:spcAft>
              <a:buNone/>
            </a:pPr>
            <a:r>
              <a:rPr lang="en">
                <a:solidFill>
                  <a:srgbClr val="000000"/>
                </a:solidFill>
              </a:rPr>
              <a:t>-No free speech </a:t>
            </a:r>
            <a:endParaRPr>
              <a:solidFill>
                <a:srgbClr val="000000"/>
              </a:solidFill>
            </a:endParaRPr>
          </a:p>
          <a:p>
            <a:pPr indent="0" lvl="0" marL="0" rtl="0" algn="l">
              <a:spcBef>
                <a:spcPts val="1600"/>
              </a:spcBef>
              <a:spcAft>
                <a:spcPts val="0"/>
              </a:spcAft>
              <a:buNone/>
            </a:pPr>
            <a:r>
              <a:rPr lang="en">
                <a:solidFill>
                  <a:srgbClr val="000000"/>
                </a:solidFill>
              </a:rPr>
              <a:t>-Government controlled economy </a:t>
            </a:r>
            <a:endParaRPr>
              <a:solidFill>
                <a:srgbClr val="000000"/>
              </a:solidFill>
            </a:endParaRPr>
          </a:p>
          <a:p>
            <a:pPr indent="0" lvl="0" marL="0" rtl="0" algn="l">
              <a:spcBef>
                <a:spcPts val="1600"/>
              </a:spcBef>
              <a:spcAft>
                <a:spcPts val="1600"/>
              </a:spcAft>
              <a:buNone/>
            </a:pPr>
            <a:r>
              <a:rPr lang="en">
                <a:solidFill>
                  <a:srgbClr val="000000"/>
                </a:solidFill>
              </a:rPr>
              <a:t>-Often a police state</a:t>
            </a:r>
            <a:endParaRPr>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pic>
        <p:nvPicPr>
          <p:cNvPr descr="Res: 2000x1333, Wallpapers For &gt; Blank Old Newspaper Background" id="136" name="Google Shape;136;p24"/>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137" name="Google Shape;137;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Totalitarian </a:t>
            </a:r>
            <a:r>
              <a:rPr lang="en" sz="2400"/>
              <a:t>Countries</a:t>
            </a:r>
            <a:endParaRPr sz="2400"/>
          </a:p>
        </p:txBody>
      </p:sp>
      <p:sp>
        <p:nvSpPr>
          <p:cNvPr id="138" name="Google Shape;138;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-USSR Communist Dictatorship </a:t>
            </a:r>
            <a:endParaRPr>
              <a:solidFill>
                <a:srgbClr val="000000"/>
              </a:solidFill>
            </a:endParaRPr>
          </a:p>
          <a:p>
            <a:pPr indent="0" lvl="0" marL="0" rtl="0" algn="l">
              <a:spcBef>
                <a:spcPts val="1600"/>
              </a:spcBef>
              <a:spcAft>
                <a:spcPts val="0"/>
              </a:spcAft>
              <a:buNone/>
            </a:pPr>
            <a:r>
              <a:rPr lang="en">
                <a:solidFill>
                  <a:srgbClr val="000000"/>
                </a:solidFill>
              </a:rPr>
              <a:t>-Germany &amp; Italy Fascist Dictatorship </a:t>
            </a:r>
            <a:endParaRPr>
              <a:solidFill>
                <a:srgbClr val="000000"/>
              </a:solidFill>
            </a:endParaRPr>
          </a:p>
          <a:p>
            <a:pPr indent="0" lvl="0" marL="0" rtl="0" algn="l">
              <a:spcBef>
                <a:spcPts val="1600"/>
              </a:spcBef>
              <a:spcAft>
                <a:spcPts val="1600"/>
              </a:spcAft>
              <a:buNone/>
            </a:pPr>
            <a:r>
              <a:rPr lang="en">
                <a:solidFill>
                  <a:srgbClr val="000000"/>
                </a:solidFill>
              </a:rPr>
              <a:t>-Japan : Military Dictatorship </a:t>
            </a:r>
            <a:endParaRPr>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pic>
        <p:nvPicPr>
          <p:cNvPr descr="Res: 2000x1333, Wallpapers For &gt; Blank Old Newspaper Background" id="143" name="Google Shape;143;p25"/>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144" name="Google Shape;144;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145" name="Google Shape;145;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146" name="Google Shape;146;p25"/>
          <p:cNvPicPr preferRelativeResize="0"/>
          <p:nvPr/>
        </p:nvPicPr>
        <p:blipFill rotWithShape="1">
          <a:blip r:embed="rId4">
            <a:alphaModFix/>
          </a:blip>
          <a:srcRect b="8734" l="0" r="0" t="0"/>
          <a:stretch/>
        </p:blipFill>
        <p:spPr>
          <a:xfrm>
            <a:off x="1694525" y="224588"/>
            <a:ext cx="5754950" cy="46943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pic>
        <p:nvPicPr>
          <p:cNvPr descr="Res: 2000x1333, Wallpapers For &gt; Blank Old Newspaper Background" id="151" name="Google Shape;151;p26"/>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152" name="Google Shape;152;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153" name="Google Shape;153;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154" name="Google Shape;154;p26"/>
          <p:cNvPicPr preferRelativeResize="0"/>
          <p:nvPr/>
        </p:nvPicPr>
        <p:blipFill>
          <a:blip r:embed="rId4">
            <a:alphaModFix/>
          </a:blip>
          <a:stretch>
            <a:fillRect/>
          </a:stretch>
        </p:blipFill>
        <p:spPr>
          <a:xfrm>
            <a:off x="1619250" y="728663"/>
            <a:ext cx="5905500" cy="36861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pic>
        <p:nvPicPr>
          <p:cNvPr descr="Res: 2000x1333, Wallpapers For &gt; Blank Old Newspaper Background" id="159" name="Google Shape;159;p27"/>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160" name="Google Shape;160;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161" name="Google Shape;161;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162" name="Google Shape;162;p27"/>
          <p:cNvPicPr preferRelativeResize="0"/>
          <p:nvPr/>
        </p:nvPicPr>
        <p:blipFill>
          <a:blip r:embed="rId4">
            <a:alphaModFix/>
          </a:blip>
          <a:stretch>
            <a:fillRect/>
          </a:stretch>
        </p:blipFill>
        <p:spPr>
          <a:xfrm>
            <a:off x="967885" y="0"/>
            <a:ext cx="7208231"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pic>
        <p:nvPicPr>
          <p:cNvPr descr="Res: 2000x1333, Wallpapers For &gt; Blank Old Newspaper Background" id="167" name="Google Shape;167;p28"/>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168" name="Google Shape;168;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Fascism</a:t>
            </a:r>
            <a:endParaRPr sz="2400"/>
          </a:p>
        </p:txBody>
      </p:sp>
      <p:sp>
        <p:nvSpPr>
          <p:cNvPr id="169" name="Google Shape;169;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-Political belief that says the individual is less important than the nation. </a:t>
            </a:r>
            <a:endParaRPr>
              <a:solidFill>
                <a:srgbClr val="000000"/>
              </a:solidFill>
            </a:endParaRPr>
          </a:p>
          <a:p>
            <a:pPr indent="0" lvl="0" marL="0" rtl="0" algn="l">
              <a:spcBef>
                <a:spcPts val="1600"/>
              </a:spcBef>
              <a:spcAft>
                <a:spcPts val="0"/>
              </a:spcAft>
              <a:buNone/>
            </a:pPr>
            <a:r>
              <a:rPr lang="en">
                <a:solidFill>
                  <a:srgbClr val="000000"/>
                </a:solidFill>
              </a:rPr>
              <a:t>-Glorifies violence, believes it is needed to “prove” strength of a people. </a:t>
            </a:r>
            <a:endParaRPr>
              <a:solidFill>
                <a:srgbClr val="000000"/>
              </a:solidFill>
            </a:endParaRPr>
          </a:p>
          <a:p>
            <a:pPr indent="0" lvl="0" marL="0" rtl="0" algn="l">
              <a:spcBef>
                <a:spcPts val="1600"/>
              </a:spcBef>
              <a:spcAft>
                <a:spcPts val="0"/>
              </a:spcAft>
              <a:buNone/>
            </a:pPr>
            <a:r>
              <a:rPr lang="en">
                <a:solidFill>
                  <a:srgbClr val="000000"/>
                </a:solidFill>
              </a:rPr>
              <a:t>-Uses nationalism and racism. </a:t>
            </a:r>
            <a:endParaRPr>
              <a:solidFill>
                <a:srgbClr val="000000"/>
              </a:solidFill>
            </a:endParaRPr>
          </a:p>
          <a:p>
            <a:pPr indent="0" lvl="0" marL="0" rtl="0" algn="l">
              <a:spcBef>
                <a:spcPts val="1600"/>
              </a:spcBef>
              <a:spcAft>
                <a:spcPts val="0"/>
              </a:spcAft>
              <a:buNone/>
            </a:pPr>
            <a:r>
              <a:rPr lang="en">
                <a:solidFill>
                  <a:srgbClr val="000000"/>
                </a:solidFill>
              </a:rPr>
              <a:t>-Dictatorships. </a:t>
            </a:r>
            <a:endParaRPr>
              <a:solidFill>
                <a:srgbClr val="000000"/>
              </a:solidFill>
            </a:endParaRPr>
          </a:p>
          <a:p>
            <a:pPr indent="0" lvl="0" marL="0" rtl="0" algn="l">
              <a:spcBef>
                <a:spcPts val="1600"/>
              </a:spcBef>
              <a:spcAft>
                <a:spcPts val="1600"/>
              </a:spcAft>
              <a:buNone/>
            </a:pPr>
            <a:r>
              <a:rPr lang="en">
                <a:solidFill>
                  <a:srgbClr val="000000"/>
                </a:solidFill>
              </a:rPr>
              <a:t>-Italy and then Germany became fascist. </a:t>
            </a:r>
            <a:endParaRPr>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pic>
        <p:nvPicPr>
          <p:cNvPr descr="Res: 2000x1333, Wallpapers For &gt; Blank Old Newspaper Background" id="174" name="Google Shape;174;p29"/>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175" name="Google Shape;175;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176" name="Google Shape;176;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177" name="Google Shape;177;p29"/>
          <p:cNvPicPr preferRelativeResize="0"/>
          <p:nvPr/>
        </p:nvPicPr>
        <p:blipFill>
          <a:blip r:embed="rId4">
            <a:alphaModFix/>
          </a:blip>
          <a:stretch>
            <a:fillRect/>
          </a:stretch>
        </p:blipFill>
        <p:spPr>
          <a:xfrm>
            <a:off x="1466850" y="414338"/>
            <a:ext cx="6210300" cy="43148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pic>
        <p:nvPicPr>
          <p:cNvPr descr="Res: 2000x1333, Wallpapers For &gt; Blank Old Newspaper Background" id="182" name="Google Shape;182;p30"/>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183" name="Google Shape;183;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Who Was on Each Side?</a:t>
            </a:r>
            <a:endParaRPr sz="2400"/>
          </a:p>
        </p:txBody>
      </p:sp>
      <p:sp>
        <p:nvSpPr>
          <p:cNvPr id="184" name="Google Shape;184;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Axis Powers </a:t>
            </a:r>
            <a:endParaRPr>
              <a:solidFill>
                <a:srgbClr val="000000"/>
              </a:solidFill>
            </a:endParaRPr>
          </a:p>
          <a:p>
            <a:pPr indent="457200" lvl="0" marL="0" rtl="0" algn="l">
              <a:spcBef>
                <a:spcPts val="1600"/>
              </a:spcBef>
              <a:spcAft>
                <a:spcPts val="0"/>
              </a:spcAft>
              <a:buNone/>
            </a:pPr>
            <a:r>
              <a:rPr lang="en">
                <a:solidFill>
                  <a:srgbClr val="000000"/>
                </a:solidFill>
              </a:rPr>
              <a:t>-Germany, Italy, Japan </a:t>
            </a:r>
            <a:endParaRPr>
              <a:solidFill>
                <a:srgbClr val="000000"/>
              </a:solidFill>
            </a:endParaRPr>
          </a:p>
          <a:p>
            <a:pPr indent="0" lvl="0" marL="0" rtl="0" algn="l">
              <a:spcBef>
                <a:spcPts val="1600"/>
              </a:spcBef>
              <a:spcAft>
                <a:spcPts val="0"/>
              </a:spcAft>
              <a:buNone/>
            </a:pPr>
            <a:r>
              <a:rPr lang="en">
                <a:solidFill>
                  <a:srgbClr val="000000"/>
                </a:solidFill>
              </a:rPr>
              <a:t>Allied Powers </a:t>
            </a:r>
            <a:endParaRPr>
              <a:solidFill>
                <a:srgbClr val="000000"/>
              </a:solidFill>
            </a:endParaRPr>
          </a:p>
          <a:p>
            <a:pPr indent="0" lvl="0" marL="457200" rtl="0" algn="l">
              <a:spcBef>
                <a:spcPts val="1600"/>
              </a:spcBef>
              <a:spcAft>
                <a:spcPts val="1600"/>
              </a:spcAft>
              <a:buNone/>
            </a:pPr>
            <a:r>
              <a:rPr lang="en">
                <a:solidFill>
                  <a:srgbClr val="000000"/>
                </a:solidFill>
              </a:rPr>
              <a:t>-Great Britain, Soviet Union, United States, France Surrendered to Germany    in 1940 after 6 weeks </a:t>
            </a:r>
            <a:endParaRPr>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pic>
        <p:nvPicPr>
          <p:cNvPr descr="Res: 2000x1333, Wallpapers For &gt; Blank Old Newspaper Background" id="189" name="Google Shape;189;p31"/>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190" name="Google Shape;190;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191" name="Google Shape;191;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000000"/>
              </a:solidFill>
            </a:endParaRPr>
          </a:p>
          <a:p>
            <a:pPr indent="0" lvl="0" marL="0" rtl="0" algn="l">
              <a:spcBef>
                <a:spcPts val="1600"/>
              </a:spcBef>
              <a:spcAft>
                <a:spcPts val="1600"/>
              </a:spcAft>
              <a:buNone/>
            </a:pPr>
            <a:r>
              <a:t/>
            </a:r>
            <a:endParaRPr>
              <a:solidFill>
                <a:srgbClr val="000000"/>
              </a:solidFill>
            </a:endParaRPr>
          </a:p>
        </p:txBody>
      </p:sp>
      <p:pic>
        <p:nvPicPr>
          <p:cNvPr id="192" name="Google Shape;192;p31"/>
          <p:cNvPicPr preferRelativeResize="0"/>
          <p:nvPr/>
        </p:nvPicPr>
        <p:blipFill>
          <a:blip r:embed="rId4">
            <a:alphaModFix/>
          </a:blip>
          <a:stretch>
            <a:fillRect/>
          </a:stretch>
        </p:blipFill>
        <p:spPr>
          <a:xfrm>
            <a:off x="1140188" y="180813"/>
            <a:ext cx="6375826" cy="47818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pic>
        <p:nvPicPr>
          <p:cNvPr descr="Res: 2000x1333, Wallpapers For &gt; Blank Old Newspaper Background" id="197" name="Google Shape;197;p32"/>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198" name="Google Shape;198;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Why did Germany Invade?</a:t>
            </a:r>
            <a:endParaRPr sz="2400"/>
          </a:p>
        </p:txBody>
      </p:sp>
      <p:sp>
        <p:nvSpPr>
          <p:cNvPr id="199" name="Google Shape;199;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-Militarism </a:t>
            </a:r>
            <a:endParaRPr>
              <a:solidFill>
                <a:srgbClr val="000000"/>
              </a:solidFill>
            </a:endParaRPr>
          </a:p>
          <a:p>
            <a:pPr indent="457200" lvl="0" marL="0" rtl="0" algn="l">
              <a:spcBef>
                <a:spcPts val="1600"/>
              </a:spcBef>
              <a:spcAft>
                <a:spcPts val="0"/>
              </a:spcAft>
              <a:buNone/>
            </a:pPr>
            <a:r>
              <a:rPr lang="en">
                <a:solidFill>
                  <a:srgbClr val="000000"/>
                </a:solidFill>
              </a:rPr>
              <a:t>-Rhineland</a:t>
            </a:r>
            <a:endParaRPr>
              <a:solidFill>
                <a:srgbClr val="000000"/>
              </a:solidFill>
            </a:endParaRPr>
          </a:p>
          <a:p>
            <a:pPr indent="457200" lvl="0" marL="0" rtl="0" algn="l">
              <a:spcBef>
                <a:spcPts val="1600"/>
              </a:spcBef>
              <a:spcAft>
                <a:spcPts val="0"/>
              </a:spcAft>
              <a:buNone/>
            </a:pPr>
            <a:r>
              <a:rPr lang="en">
                <a:solidFill>
                  <a:srgbClr val="000000"/>
                </a:solidFill>
              </a:rPr>
              <a:t>-Lebensraum - “living space” , given by Britain and France</a:t>
            </a:r>
            <a:endParaRPr>
              <a:solidFill>
                <a:srgbClr val="000000"/>
              </a:solidFill>
            </a:endParaRPr>
          </a:p>
          <a:p>
            <a:pPr indent="457200" lvl="0" marL="457200" rtl="0" algn="l">
              <a:spcBef>
                <a:spcPts val="1600"/>
              </a:spcBef>
              <a:spcAft>
                <a:spcPts val="0"/>
              </a:spcAft>
              <a:buNone/>
            </a:pPr>
            <a:r>
              <a:rPr lang="en">
                <a:solidFill>
                  <a:srgbClr val="000000"/>
                </a:solidFill>
              </a:rPr>
              <a:t>-Austria  </a:t>
            </a:r>
            <a:endParaRPr>
              <a:solidFill>
                <a:srgbClr val="000000"/>
              </a:solidFill>
            </a:endParaRPr>
          </a:p>
          <a:p>
            <a:pPr indent="457200" lvl="0" marL="457200" rtl="0" algn="l">
              <a:spcBef>
                <a:spcPts val="1600"/>
              </a:spcBef>
              <a:spcAft>
                <a:spcPts val="0"/>
              </a:spcAft>
              <a:buNone/>
            </a:pPr>
            <a:r>
              <a:rPr lang="en">
                <a:solidFill>
                  <a:srgbClr val="000000"/>
                </a:solidFill>
              </a:rPr>
              <a:t>-Sudetenland</a:t>
            </a:r>
            <a:endParaRPr>
              <a:solidFill>
                <a:srgbClr val="000000"/>
              </a:solidFill>
            </a:endParaRPr>
          </a:p>
          <a:p>
            <a:pPr indent="457200" lvl="0" marL="457200" rtl="0" algn="l">
              <a:spcBef>
                <a:spcPts val="1600"/>
              </a:spcBef>
              <a:spcAft>
                <a:spcPts val="0"/>
              </a:spcAft>
              <a:buNone/>
            </a:pPr>
            <a:r>
              <a:rPr lang="en">
                <a:solidFill>
                  <a:srgbClr val="000000"/>
                </a:solidFill>
              </a:rPr>
              <a:t>-Czechoslovakia </a:t>
            </a:r>
            <a:endParaRPr>
              <a:solidFill>
                <a:srgbClr val="000000"/>
              </a:solidFill>
            </a:endParaRPr>
          </a:p>
          <a:p>
            <a:pPr indent="457200" lvl="0" marL="457200" rtl="0" algn="l">
              <a:spcBef>
                <a:spcPts val="1600"/>
              </a:spcBef>
              <a:spcAft>
                <a:spcPts val="1600"/>
              </a:spcAft>
              <a:buNone/>
            </a:pPr>
            <a:r>
              <a:rPr lang="en">
                <a:solidFill>
                  <a:srgbClr val="000000"/>
                </a:solidFill>
              </a:rPr>
              <a:t>-On to Poland….</a:t>
            </a:r>
            <a:endParaRPr>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pic>
        <p:nvPicPr>
          <p:cNvPr descr="Res: 2000x1333, Wallpapers For &gt; Blank Old Newspaper Background" id="204" name="Google Shape;204;p33"/>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205" name="Google Shape;20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How Does WWII Start?</a:t>
            </a:r>
            <a:endParaRPr sz="2400"/>
          </a:p>
        </p:txBody>
      </p:sp>
      <p:sp>
        <p:nvSpPr>
          <p:cNvPr id="206" name="Google Shape;206;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-Germany invaded Poland. </a:t>
            </a:r>
            <a:endParaRPr>
              <a:solidFill>
                <a:srgbClr val="000000"/>
              </a:solidFill>
            </a:endParaRPr>
          </a:p>
          <a:p>
            <a:pPr indent="0" lvl="0" marL="0" rtl="0" algn="l">
              <a:spcBef>
                <a:spcPts val="1600"/>
              </a:spcBef>
              <a:spcAft>
                <a:spcPts val="0"/>
              </a:spcAft>
              <a:buNone/>
            </a:pPr>
            <a:r>
              <a:rPr lang="en">
                <a:solidFill>
                  <a:srgbClr val="000000"/>
                </a:solidFill>
              </a:rPr>
              <a:t>-Allies declare war on Germany. </a:t>
            </a:r>
            <a:endParaRPr>
              <a:solidFill>
                <a:srgbClr val="000000"/>
              </a:solidFill>
            </a:endParaRPr>
          </a:p>
          <a:p>
            <a:pPr indent="0" lvl="0" marL="0" rtl="0" algn="l">
              <a:spcBef>
                <a:spcPts val="1600"/>
              </a:spcBef>
              <a:spcAft>
                <a:spcPts val="0"/>
              </a:spcAft>
              <a:buNone/>
            </a:pPr>
            <a:r>
              <a:rPr lang="en">
                <a:solidFill>
                  <a:srgbClr val="000000"/>
                </a:solidFill>
              </a:rPr>
              <a:t>-Germany then invades France, Belgium, etc. </a:t>
            </a:r>
            <a:endParaRPr>
              <a:solidFill>
                <a:srgbClr val="000000"/>
              </a:solidFill>
            </a:endParaRPr>
          </a:p>
          <a:p>
            <a:pPr indent="0" lvl="0" marL="0" rtl="0" algn="l">
              <a:spcBef>
                <a:spcPts val="1600"/>
              </a:spcBef>
              <a:spcAft>
                <a:spcPts val="0"/>
              </a:spcAft>
              <a:buNone/>
            </a:pPr>
            <a:r>
              <a:rPr lang="en">
                <a:solidFill>
                  <a:srgbClr val="000000"/>
                </a:solidFill>
              </a:rPr>
              <a:t>-Then Hitler invades Russia. </a:t>
            </a:r>
            <a:endParaRPr>
              <a:solidFill>
                <a:srgbClr val="000000"/>
              </a:solidFill>
            </a:endParaRPr>
          </a:p>
          <a:p>
            <a:pPr indent="0" lvl="0" marL="0" rtl="0" algn="l">
              <a:spcBef>
                <a:spcPts val="1600"/>
              </a:spcBef>
              <a:spcAft>
                <a:spcPts val="0"/>
              </a:spcAft>
              <a:buNone/>
            </a:pPr>
            <a:r>
              <a:rPr lang="en">
                <a:solidFill>
                  <a:srgbClr val="000000"/>
                </a:solidFill>
              </a:rPr>
              <a:t>-Germans use “blitzkrieg” to overwhelm other armies. </a:t>
            </a:r>
            <a:endParaRPr>
              <a:solidFill>
                <a:srgbClr val="000000"/>
              </a:solidFill>
            </a:endParaRPr>
          </a:p>
          <a:p>
            <a:pPr indent="0" lvl="0" marL="0" rtl="0" algn="l">
              <a:spcBef>
                <a:spcPts val="1600"/>
              </a:spcBef>
              <a:spcAft>
                <a:spcPts val="0"/>
              </a:spcAft>
              <a:buNone/>
            </a:pPr>
            <a:r>
              <a:rPr lang="en">
                <a:solidFill>
                  <a:srgbClr val="000000"/>
                </a:solidFill>
              </a:rPr>
              <a:t>-Blitzkrieg means “lightening war” in German. </a:t>
            </a:r>
            <a:endParaRPr>
              <a:solidFill>
                <a:srgbClr val="000000"/>
              </a:solidFill>
            </a:endParaRPr>
          </a:p>
          <a:p>
            <a:pPr indent="457200" lvl="0" marL="0" rtl="0" algn="l">
              <a:spcBef>
                <a:spcPts val="1600"/>
              </a:spcBef>
              <a:spcAft>
                <a:spcPts val="1600"/>
              </a:spcAft>
              <a:buNone/>
            </a:pPr>
            <a:r>
              <a:rPr lang="en">
                <a:solidFill>
                  <a:srgbClr val="000000"/>
                </a:solidFill>
              </a:rPr>
              <a:t>-Surround with tanks and troops in trucks.</a:t>
            </a:r>
            <a:endParaRPr>
              <a:solidFill>
                <a:srgbClr val="0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pic>
        <p:nvPicPr>
          <p:cNvPr descr="Res: 2000x1333, Wallpapers For &gt; Blank Old Newspaper Background" id="211" name="Google Shape;211;p34"/>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212" name="Google Shape;212;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For next class...</a:t>
            </a:r>
            <a:endParaRPr sz="2400"/>
          </a:p>
        </p:txBody>
      </p:sp>
      <p:sp>
        <p:nvSpPr>
          <p:cNvPr id="213" name="Google Shape;213;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What would it take for you to jump into a fight?</a:t>
            </a:r>
            <a:endParaRPr>
              <a:solidFill>
                <a:srgbClr val="000000"/>
              </a:solidFill>
            </a:endParaRPr>
          </a:p>
          <a:p>
            <a:pPr indent="0" lvl="0" marL="0" rtl="0" algn="l">
              <a:spcBef>
                <a:spcPts val="1600"/>
              </a:spcBef>
              <a:spcAft>
                <a:spcPts val="0"/>
              </a:spcAft>
              <a:buNone/>
            </a:pPr>
            <a:r>
              <a:rPr lang="en">
                <a:solidFill>
                  <a:srgbClr val="000000"/>
                </a:solidFill>
              </a:rPr>
              <a:t>What if kanye west was the bully?</a:t>
            </a:r>
            <a:endParaRPr>
              <a:solidFill>
                <a:srgbClr val="000000"/>
              </a:solidFill>
            </a:endParaRPr>
          </a:p>
          <a:p>
            <a:pPr indent="0" lvl="0" marL="0" rtl="0" algn="l">
              <a:spcBef>
                <a:spcPts val="1600"/>
              </a:spcBef>
              <a:spcAft>
                <a:spcPts val="0"/>
              </a:spcAft>
              <a:buNone/>
            </a:pPr>
            <a:r>
              <a:rPr lang="en">
                <a:solidFill>
                  <a:srgbClr val="000000"/>
                </a:solidFill>
              </a:rPr>
              <a:t>Would you save kanye west? </a:t>
            </a:r>
            <a:endParaRPr>
              <a:solidFill>
                <a:srgbClr val="000000"/>
              </a:solidFill>
            </a:endParaRPr>
          </a:p>
          <a:p>
            <a:pPr indent="0" lvl="0" marL="0" rtl="0" algn="l">
              <a:spcBef>
                <a:spcPts val="1600"/>
              </a:spcBef>
              <a:spcAft>
                <a:spcPts val="1600"/>
              </a:spcAft>
              <a:buNone/>
            </a:pPr>
            <a:r>
              <a:t/>
            </a:r>
            <a:endParaRPr>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pic>
        <p:nvPicPr>
          <p:cNvPr descr="Res: 2000x1333, Wallpapers For &gt; Blank Old Newspaper Background" id="218" name="Google Shape;218;p35"/>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219" name="Google Shape;219;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Last Class...</a:t>
            </a:r>
            <a:endParaRPr sz="2400"/>
          </a:p>
        </p:txBody>
      </p:sp>
      <p:sp>
        <p:nvSpPr>
          <p:cNvPr id="220" name="Google Shape;220;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What would it take for you to jump into a fight?</a:t>
            </a:r>
            <a:endParaRPr>
              <a:solidFill>
                <a:schemeClr val="dk1"/>
              </a:solidFill>
            </a:endParaRPr>
          </a:p>
          <a:p>
            <a:pPr indent="0" lvl="0" marL="0" rtl="0" algn="l">
              <a:spcBef>
                <a:spcPts val="1600"/>
              </a:spcBef>
              <a:spcAft>
                <a:spcPts val="0"/>
              </a:spcAft>
              <a:buNone/>
            </a:pPr>
            <a:r>
              <a:rPr lang="en">
                <a:solidFill>
                  <a:schemeClr val="dk1"/>
                </a:solidFill>
              </a:rPr>
              <a:t>What if kanye west was the bully?</a:t>
            </a:r>
            <a:endParaRPr>
              <a:solidFill>
                <a:schemeClr val="dk1"/>
              </a:solidFill>
            </a:endParaRPr>
          </a:p>
          <a:p>
            <a:pPr indent="0" lvl="0" marL="0" rtl="0" algn="l">
              <a:spcBef>
                <a:spcPts val="1600"/>
              </a:spcBef>
              <a:spcAft>
                <a:spcPts val="0"/>
              </a:spcAft>
              <a:buNone/>
            </a:pPr>
            <a:r>
              <a:rPr lang="en">
                <a:solidFill>
                  <a:schemeClr val="dk1"/>
                </a:solidFill>
              </a:rPr>
              <a:t>Would you save kanye west? </a:t>
            </a:r>
            <a:endParaRPr>
              <a:solidFill>
                <a:schemeClr val="dk1"/>
              </a:solidFill>
            </a:endParaRPr>
          </a:p>
          <a:p>
            <a:pPr indent="0" lvl="0" marL="0" rtl="0" algn="l">
              <a:spcBef>
                <a:spcPts val="1600"/>
              </a:spcBef>
              <a:spcAft>
                <a:spcPts val="0"/>
              </a:spcAft>
              <a:buClr>
                <a:schemeClr val="dk1"/>
              </a:buClr>
              <a:buSzPts val="1100"/>
              <a:buFont typeface="Arial"/>
              <a:buNone/>
            </a:pPr>
            <a:r>
              <a:rPr lang="en">
                <a:solidFill>
                  <a:schemeClr val="dk1"/>
                </a:solidFill>
              </a:rPr>
              <a:t>Is it okay to jump into somebody else’s fight if you have nothing to do with it? </a:t>
            </a:r>
            <a:endParaRPr>
              <a:solidFill>
                <a:schemeClr val="dk1"/>
              </a:solidFill>
            </a:endParaRPr>
          </a:p>
          <a:p>
            <a:pPr indent="0" lvl="0" marL="0" rtl="0" algn="l">
              <a:spcBef>
                <a:spcPts val="1600"/>
              </a:spcBef>
              <a:spcAft>
                <a:spcPts val="0"/>
              </a:spcAft>
              <a:buClr>
                <a:schemeClr val="dk1"/>
              </a:buClr>
              <a:buSzPts val="1100"/>
              <a:buFont typeface="Arial"/>
              <a:buNone/>
            </a:pPr>
            <a:r>
              <a:rPr lang="en">
                <a:solidFill>
                  <a:schemeClr val="dk1"/>
                </a:solidFill>
              </a:rPr>
              <a:t>What if it was to take down a bully? </a:t>
            </a:r>
            <a:endParaRPr>
              <a:solidFill>
                <a:schemeClr val="dk1"/>
              </a:solidFill>
            </a:endParaRPr>
          </a:p>
          <a:p>
            <a:pPr indent="0" lvl="0" marL="0" rtl="0" algn="l">
              <a:spcBef>
                <a:spcPts val="1600"/>
              </a:spcBef>
              <a:spcAft>
                <a:spcPts val="0"/>
              </a:spcAft>
              <a:buClr>
                <a:schemeClr val="dk1"/>
              </a:buClr>
              <a:buSzPts val="1100"/>
              <a:buFont typeface="Arial"/>
              <a:buNone/>
            </a:pPr>
            <a:r>
              <a:rPr lang="en">
                <a:solidFill>
                  <a:schemeClr val="dk1"/>
                </a:solidFill>
              </a:rPr>
              <a:t>What if it was the WORST bully your school has ever seen? </a:t>
            </a:r>
            <a:endParaRPr>
              <a:solidFill>
                <a:schemeClr val="dk1"/>
              </a:solidFill>
            </a:endParaRPr>
          </a:p>
          <a:p>
            <a:pPr indent="0" lvl="0" marL="0" rtl="0" algn="l">
              <a:spcBef>
                <a:spcPts val="1600"/>
              </a:spcBef>
              <a:spcAft>
                <a:spcPts val="1600"/>
              </a:spcAft>
              <a:buClr>
                <a:schemeClr val="dk1"/>
              </a:buClr>
              <a:buSzPts val="1100"/>
              <a:buFont typeface="Arial"/>
              <a:buNone/>
            </a:pPr>
            <a:r>
              <a:rPr lang="en">
                <a:solidFill>
                  <a:schemeClr val="dk1"/>
                </a:solidFill>
              </a:rPr>
              <a:t>Does jumping into a fight prove your strength or does it make you weak? </a:t>
            </a:r>
            <a:endParaRPr>
              <a:solidFill>
                <a:srgbClr val="0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4" name="Shape 224"/>
        <p:cNvGrpSpPr/>
        <p:nvPr/>
      </p:nvGrpSpPr>
      <p:grpSpPr>
        <a:xfrm>
          <a:off x="0" y="0"/>
          <a:ext cx="0" cy="0"/>
          <a:chOff x="0" y="0"/>
          <a:chExt cx="0" cy="0"/>
        </a:xfrm>
      </p:grpSpPr>
      <p:pic>
        <p:nvPicPr>
          <p:cNvPr descr="Res: 2000x1333, Wallpapers For &gt; Blank Old Newspaper Background" id="225" name="Google Shape;225;p36"/>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226" name="Google Shape;226;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227" name="Google Shape;227;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sz="3600">
              <a:solidFill>
                <a:srgbClr val="000000"/>
              </a:solidFill>
            </a:endParaRPr>
          </a:p>
          <a:p>
            <a:pPr indent="0" lvl="0" marL="0" rtl="0" algn="ctr">
              <a:spcBef>
                <a:spcPts val="1600"/>
              </a:spcBef>
              <a:spcAft>
                <a:spcPts val="1600"/>
              </a:spcAft>
              <a:buNone/>
            </a:pPr>
            <a:r>
              <a:rPr lang="en" sz="3600">
                <a:solidFill>
                  <a:srgbClr val="000000"/>
                </a:solidFill>
              </a:rPr>
              <a:t>Canada’s Entrance </a:t>
            </a:r>
            <a:r>
              <a:rPr lang="en" sz="3600">
                <a:solidFill>
                  <a:srgbClr val="000000"/>
                </a:solidFill>
              </a:rPr>
              <a:t>into</a:t>
            </a:r>
            <a:r>
              <a:rPr lang="en" sz="3600">
                <a:solidFill>
                  <a:srgbClr val="000000"/>
                </a:solidFill>
              </a:rPr>
              <a:t> WW2</a:t>
            </a:r>
            <a:endParaRPr sz="3600">
              <a:solidFill>
                <a:srgbClr val="00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pic>
        <p:nvPicPr>
          <p:cNvPr descr="Res: 2000x1333, Wallpapers For &gt; Blank Old Newspaper Background" id="232" name="Google Shape;232;p37"/>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233" name="Google Shape;233;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Canada Joins the War</a:t>
            </a:r>
            <a:endParaRPr sz="2400"/>
          </a:p>
        </p:txBody>
      </p:sp>
      <p:sp>
        <p:nvSpPr>
          <p:cNvPr id="234" name="Google Shape;234;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-King and isolationism</a:t>
            </a:r>
            <a:endParaRPr>
              <a:solidFill>
                <a:srgbClr val="000000"/>
              </a:solidFill>
            </a:endParaRPr>
          </a:p>
          <a:p>
            <a:pPr indent="0" lvl="0" marL="0" rtl="0" algn="l">
              <a:spcBef>
                <a:spcPts val="1600"/>
              </a:spcBef>
              <a:spcAft>
                <a:spcPts val="0"/>
              </a:spcAft>
              <a:buNone/>
            </a:pPr>
            <a:r>
              <a:rPr lang="en">
                <a:solidFill>
                  <a:srgbClr val="000000"/>
                </a:solidFill>
              </a:rPr>
              <a:t>-King in favour of the Britain war and made voters</a:t>
            </a:r>
            <a:endParaRPr>
              <a:solidFill>
                <a:srgbClr val="000000"/>
              </a:solidFill>
            </a:endParaRPr>
          </a:p>
          <a:p>
            <a:pPr indent="0" lvl="0" marL="0" rtl="0" algn="l">
              <a:spcBef>
                <a:spcPts val="1600"/>
              </a:spcBef>
              <a:spcAft>
                <a:spcPts val="0"/>
              </a:spcAft>
              <a:buNone/>
            </a:pPr>
            <a:r>
              <a:rPr lang="en">
                <a:solidFill>
                  <a:srgbClr val="000000"/>
                </a:solidFill>
              </a:rPr>
              <a:t>-WWII was a choice feel that going to war was necessary</a:t>
            </a:r>
            <a:endParaRPr>
              <a:solidFill>
                <a:srgbClr val="000000"/>
              </a:solidFill>
            </a:endParaRPr>
          </a:p>
          <a:p>
            <a:pPr indent="0" lvl="0" marL="0" rtl="0" algn="l">
              <a:spcBef>
                <a:spcPts val="1600"/>
              </a:spcBef>
              <a:spcAft>
                <a:spcPts val="0"/>
              </a:spcAft>
              <a:buNone/>
            </a:pPr>
            <a:r>
              <a:rPr lang="en">
                <a:solidFill>
                  <a:srgbClr val="000000"/>
                </a:solidFill>
              </a:rPr>
              <a:t>-Conscription was not enforced this time </a:t>
            </a:r>
            <a:endParaRPr>
              <a:solidFill>
                <a:srgbClr val="000000"/>
              </a:solidFill>
            </a:endParaRPr>
          </a:p>
          <a:p>
            <a:pPr indent="0" lvl="0" marL="0" rtl="0" algn="l">
              <a:spcBef>
                <a:spcPts val="1600"/>
              </a:spcBef>
              <a:spcAft>
                <a:spcPts val="1600"/>
              </a:spcAft>
              <a:buNone/>
            </a:pPr>
            <a:r>
              <a:rPr lang="en">
                <a:solidFill>
                  <a:srgbClr val="000000"/>
                </a:solidFill>
              </a:rPr>
              <a:t>-Parliament voted in favor of war </a:t>
            </a:r>
            <a:endParaRPr>
              <a:solidFill>
                <a:srgbClr val="0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pic>
        <p:nvPicPr>
          <p:cNvPr descr="Res: 2000x1333, Wallpapers For &gt; Blank Old Newspaper Background" id="239" name="Google Shape;239;p38"/>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240" name="Google Shape;240;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Canada’s Army</a:t>
            </a:r>
            <a:endParaRPr sz="2400"/>
          </a:p>
        </p:txBody>
      </p:sp>
      <p:sp>
        <p:nvSpPr>
          <p:cNvPr id="241" name="Google Shape;241;p3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Canadian army 4300 troops</a:t>
            </a:r>
            <a:endParaRPr>
              <a:solidFill>
                <a:srgbClr val="000000"/>
              </a:solidFill>
            </a:endParaRPr>
          </a:p>
          <a:p>
            <a:pPr indent="457200" lvl="0" marL="0" rtl="0" algn="l">
              <a:spcBef>
                <a:spcPts val="1600"/>
              </a:spcBef>
              <a:spcAft>
                <a:spcPts val="0"/>
              </a:spcAft>
              <a:buNone/>
            </a:pPr>
            <a:r>
              <a:rPr lang="en">
                <a:solidFill>
                  <a:srgbClr val="000000"/>
                </a:solidFill>
              </a:rPr>
              <a:t>-Few light tanks and no modern artillery</a:t>
            </a:r>
            <a:endParaRPr>
              <a:solidFill>
                <a:srgbClr val="000000"/>
              </a:solidFill>
            </a:endParaRPr>
          </a:p>
          <a:p>
            <a:pPr indent="457200" lvl="0" marL="0" rtl="0" algn="l">
              <a:spcBef>
                <a:spcPts val="1600"/>
              </a:spcBef>
              <a:spcAft>
                <a:spcPts val="0"/>
              </a:spcAft>
              <a:buNone/>
            </a:pPr>
            <a:r>
              <a:rPr lang="en">
                <a:solidFill>
                  <a:srgbClr val="000000"/>
                </a:solidFill>
              </a:rPr>
              <a:t>-Small air force and navy</a:t>
            </a:r>
            <a:endParaRPr>
              <a:solidFill>
                <a:srgbClr val="000000"/>
              </a:solidFill>
            </a:endParaRPr>
          </a:p>
          <a:p>
            <a:pPr indent="457200" lvl="0" marL="0" rtl="0" algn="l">
              <a:spcBef>
                <a:spcPts val="1600"/>
              </a:spcBef>
              <a:spcAft>
                <a:spcPts val="0"/>
              </a:spcAft>
              <a:buNone/>
            </a:pPr>
            <a:r>
              <a:rPr lang="en">
                <a:solidFill>
                  <a:srgbClr val="000000"/>
                </a:solidFill>
              </a:rPr>
              <a:t>-Sep. 1939: 58,000 people volunteered for service</a:t>
            </a:r>
            <a:endParaRPr>
              <a:solidFill>
                <a:srgbClr val="000000"/>
              </a:solidFill>
            </a:endParaRPr>
          </a:p>
          <a:p>
            <a:pPr indent="457200" lvl="0" marL="0" rtl="0" algn="l">
              <a:spcBef>
                <a:spcPts val="1600"/>
              </a:spcBef>
              <a:spcAft>
                <a:spcPts val="0"/>
              </a:spcAft>
              <a:buNone/>
            </a:pPr>
            <a:r>
              <a:rPr lang="en">
                <a:solidFill>
                  <a:srgbClr val="000000"/>
                </a:solidFill>
              </a:rPr>
              <a:t>-Aboriginal people volunteered at a higher percentage than any other group in Canada</a:t>
            </a:r>
            <a:endParaRPr>
              <a:solidFill>
                <a:srgbClr val="000000"/>
              </a:solidFill>
            </a:endParaRPr>
          </a:p>
          <a:p>
            <a:pPr indent="457200" lvl="0" marL="0" rtl="0" algn="l">
              <a:spcBef>
                <a:spcPts val="1600"/>
              </a:spcBef>
              <a:spcAft>
                <a:spcPts val="0"/>
              </a:spcAft>
              <a:buNone/>
            </a:pPr>
            <a:r>
              <a:rPr lang="en">
                <a:solidFill>
                  <a:srgbClr val="000000"/>
                </a:solidFill>
              </a:rPr>
              <a:t>-Many people felt strong ties to Britain and volunteered from a sense of duty</a:t>
            </a:r>
            <a:endParaRPr>
              <a:solidFill>
                <a:srgbClr val="000000"/>
              </a:solidFill>
            </a:endParaRPr>
          </a:p>
          <a:p>
            <a:pPr indent="457200" lvl="0" marL="0" rtl="0" algn="l">
              <a:spcBef>
                <a:spcPts val="1600"/>
              </a:spcBef>
              <a:spcAft>
                <a:spcPts val="1600"/>
              </a:spcAft>
              <a:buNone/>
            </a:pPr>
            <a:r>
              <a:rPr lang="en">
                <a:solidFill>
                  <a:srgbClr val="000000"/>
                </a:solidFill>
              </a:rPr>
              <a:t>-First Canadian troops sailed from Halifax on Dec. 3rd 1939 </a:t>
            </a:r>
            <a:endParaRPr>
              <a:solidFill>
                <a:srgbClr val="0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pic>
        <p:nvPicPr>
          <p:cNvPr descr="Res: 2000x1333, Wallpapers For &gt; Blank Old Newspaper Background" id="246" name="Google Shape;246;p39"/>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247" name="Google Shape;247;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248" name="Google Shape;248;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spcBef>
                <a:spcPts val="0"/>
              </a:spcBef>
              <a:spcAft>
                <a:spcPts val="1600"/>
              </a:spcAft>
              <a:buNone/>
            </a:pPr>
            <a:r>
              <a:t/>
            </a:r>
            <a:endParaRPr>
              <a:solidFill>
                <a:srgbClr val="000000"/>
              </a:solidFill>
            </a:endParaRPr>
          </a:p>
        </p:txBody>
      </p:sp>
      <p:pic>
        <p:nvPicPr>
          <p:cNvPr id="249" name="Google Shape;249;p39"/>
          <p:cNvPicPr preferRelativeResize="0"/>
          <p:nvPr/>
        </p:nvPicPr>
        <p:blipFill>
          <a:blip r:embed="rId4">
            <a:alphaModFix/>
          </a:blip>
          <a:stretch>
            <a:fillRect/>
          </a:stretch>
        </p:blipFill>
        <p:spPr>
          <a:xfrm>
            <a:off x="2572583" y="0"/>
            <a:ext cx="3998834" cy="51435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pic>
        <p:nvPicPr>
          <p:cNvPr descr="Res: 2000x1333, Wallpapers For &gt; Blank Old Newspaper Background" id="254" name="Google Shape;254;p40"/>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255" name="Google Shape;255;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Canada To the War Effort</a:t>
            </a:r>
            <a:endParaRPr sz="2400"/>
          </a:p>
        </p:txBody>
      </p:sp>
      <p:sp>
        <p:nvSpPr>
          <p:cNvPr id="256" name="Google Shape;256;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Dec. 1939, Canada hosted BCATP (British Common Wealth Air Training Plan)</a:t>
            </a:r>
            <a:endParaRPr>
              <a:solidFill>
                <a:srgbClr val="000000"/>
              </a:solidFill>
            </a:endParaRPr>
          </a:p>
          <a:p>
            <a:pPr indent="457200" lvl="0" marL="0" rtl="0" algn="l">
              <a:spcBef>
                <a:spcPts val="1600"/>
              </a:spcBef>
              <a:spcAft>
                <a:spcPts val="0"/>
              </a:spcAft>
              <a:buNone/>
            </a:pPr>
            <a:r>
              <a:rPr lang="en">
                <a:solidFill>
                  <a:srgbClr val="000000"/>
                </a:solidFill>
              </a:rPr>
              <a:t>-Pilots and other flight personnel from all over the common wealth came to Canada to train with British instructors.</a:t>
            </a:r>
            <a:endParaRPr>
              <a:solidFill>
                <a:srgbClr val="000000"/>
              </a:solidFill>
            </a:endParaRPr>
          </a:p>
          <a:p>
            <a:pPr indent="457200" lvl="0" marL="0" rtl="0" algn="l">
              <a:spcBef>
                <a:spcPts val="1600"/>
              </a:spcBef>
              <a:spcAft>
                <a:spcPts val="0"/>
              </a:spcAft>
              <a:buNone/>
            </a:pPr>
            <a:r>
              <a:rPr lang="en">
                <a:solidFill>
                  <a:srgbClr val="000000"/>
                </a:solidFill>
              </a:rPr>
              <a:t>-Program was a major contribution to the war effort</a:t>
            </a:r>
            <a:endParaRPr>
              <a:solidFill>
                <a:srgbClr val="000000"/>
              </a:solidFill>
            </a:endParaRPr>
          </a:p>
          <a:p>
            <a:pPr indent="457200" lvl="0" marL="0" rtl="0" algn="l">
              <a:spcBef>
                <a:spcPts val="1600"/>
              </a:spcBef>
              <a:spcAft>
                <a:spcPts val="0"/>
              </a:spcAft>
              <a:buNone/>
            </a:pPr>
            <a:r>
              <a:rPr lang="en">
                <a:solidFill>
                  <a:srgbClr val="000000"/>
                </a:solidFill>
              </a:rPr>
              <a:t>-More than 130,000 pilots, navigators, flight engineers and ground crew were trained.</a:t>
            </a:r>
            <a:endParaRPr>
              <a:solidFill>
                <a:srgbClr val="000000"/>
              </a:solidFill>
            </a:endParaRPr>
          </a:p>
          <a:p>
            <a:pPr indent="457200" lvl="0" marL="0" rtl="0" algn="l">
              <a:spcBef>
                <a:spcPts val="1600"/>
              </a:spcBef>
              <a:spcAft>
                <a:spcPts val="1600"/>
              </a:spcAft>
              <a:buNone/>
            </a:pPr>
            <a:r>
              <a:rPr lang="en">
                <a:solidFill>
                  <a:srgbClr val="000000"/>
                </a:solidFill>
              </a:rPr>
              <a:t>-Total cost was more than $2 billion, more than 70% of which Canada paid. </a:t>
            </a:r>
            <a:endParaRPr>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0" name="Shape 260"/>
        <p:cNvGrpSpPr/>
        <p:nvPr/>
      </p:nvGrpSpPr>
      <p:grpSpPr>
        <a:xfrm>
          <a:off x="0" y="0"/>
          <a:ext cx="0" cy="0"/>
          <a:chOff x="0" y="0"/>
          <a:chExt cx="0" cy="0"/>
        </a:xfrm>
      </p:grpSpPr>
      <p:pic>
        <p:nvPicPr>
          <p:cNvPr descr="Res: 2000x1333, Wallpapers For &gt; Blank Old Newspaper Background" id="261" name="Google Shape;261;p41"/>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262" name="Google Shape;262;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263" name="Google Shape;263;p4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spcBef>
                <a:spcPts val="0"/>
              </a:spcBef>
              <a:spcAft>
                <a:spcPts val="1600"/>
              </a:spcAft>
              <a:buNone/>
            </a:pPr>
            <a:r>
              <a:t/>
            </a:r>
            <a:endParaRPr>
              <a:solidFill>
                <a:srgbClr val="000000"/>
              </a:solidFill>
            </a:endParaRPr>
          </a:p>
        </p:txBody>
      </p:sp>
      <p:pic>
        <p:nvPicPr>
          <p:cNvPr id="264" name="Google Shape;264;p41"/>
          <p:cNvPicPr preferRelativeResize="0"/>
          <p:nvPr/>
        </p:nvPicPr>
        <p:blipFill>
          <a:blip r:embed="rId4">
            <a:alphaModFix/>
          </a:blip>
          <a:stretch>
            <a:fillRect/>
          </a:stretch>
        </p:blipFill>
        <p:spPr>
          <a:xfrm>
            <a:off x="2309813" y="885825"/>
            <a:ext cx="4524375" cy="33718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pic>
        <p:nvPicPr>
          <p:cNvPr descr="Res: 2000x1333, Wallpapers For &gt; Blank Old Newspaper Background" id="269" name="Google Shape;269;p42"/>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270" name="Google Shape;270;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Canada’s Commitment to Total War</a:t>
            </a:r>
            <a:endParaRPr sz="2400"/>
          </a:p>
        </p:txBody>
      </p:sp>
      <p:sp>
        <p:nvSpPr>
          <p:cNvPr id="271" name="Google Shape;271;p4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April 1940, Department of Munitions &amp; Supply was created</a:t>
            </a:r>
            <a:endParaRPr>
              <a:solidFill>
                <a:srgbClr val="000000"/>
              </a:solidFill>
            </a:endParaRPr>
          </a:p>
          <a:p>
            <a:pPr indent="0" lvl="0" marL="0" rtl="0" algn="l">
              <a:spcBef>
                <a:spcPts val="1600"/>
              </a:spcBef>
              <a:spcAft>
                <a:spcPts val="0"/>
              </a:spcAft>
              <a:buNone/>
            </a:pPr>
            <a:r>
              <a:rPr lang="en">
                <a:solidFill>
                  <a:srgbClr val="000000"/>
                </a:solidFill>
              </a:rPr>
              <a:t>Industrialist C.D. Howe was put in charge</a:t>
            </a:r>
            <a:endParaRPr>
              <a:solidFill>
                <a:srgbClr val="000000"/>
              </a:solidFill>
            </a:endParaRPr>
          </a:p>
          <a:p>
            <a:pPr indent="457200" lvl="0" marL="0" rtl="0" algn="l">
              <a:spcBef>
                <a:spcPts val="1600"/>
              </a:spcBef>
              <a:spcAft>
                <a:spcPts val="0"/>
              </a:spcAft>
              <a:buNone/>
            </a:pPr>
            <a:r>
              <a:rPr lang="en">
                <a:solidFill>
                  <a:srgbClr val="000000"/>
                </a:solidFill>
              </a:rPr>
              <a:t>-Vancouver was building ships for the navy</a:t>
            </a:r>
            <a:endParaRPr>
              <a:solidFill>
                <a:srgbClr val="000000"/>
              </a:solidFill>
            </a:endParaRPr>
          </a:p>
          <a:p>
            <a:pPr indent="457200" lvl="0" marL="0" rtl="0" algn="l">
              <a:spcBef>
                <a:spcPts val="1600"/>
              </a:spcBef>
              <a:spcAft>
                <a:spcPts val="1600"/>
              </a:spcAft>
              <a:buNone/>
            </a:pPr>
            <a:r>
              <a:rPr lang="en">
                <a:solidFill>
                  <a:srgbClr val="000000"/>
                </a:solidFill>
              </a:rPr>
              <a:t>-Montreal was making new planes and bombers </a:t>
            </a:r>
            <a:endParaRPr>
              <a:solidFill>
                <a:srgbClr val="00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5" name="Shape 275"/>
        <p:cNvGrpSpPr/>
        <p:nvPr/>
      </p:nvGrpSpPr>
      <p:grpSpPr>
        <a:xfrm>
          <a:off x="0" y="0"/>
          <a:ext cx="0" cy="0"/>
          <a:chOff x="0" y="0"/>
          <a:chExt cx="0" cy="0"/>
        </a:xfrm>
      </p:grpSpPr>
      <p:pic>
        <p:nvPicPr>
          <p:cNvPr descr="Res: 2000x1333, Wallpapers For &gt; Blank Old Newspaper Background" id="276" name="Google Shape;276;p43"/>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277" name="Google Shape;277;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278" name="Google Shape;278;p4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spcBef>
                <a:spcPts val="0"/>
              </a:spcBef>
              <a:spcAft>
                <a:spcPts val="1600"/>
              </a:spcAft>
              <a:buNone/>
            </a:pPr>
            <a:r>
              <a:t/>
            </a:r>
            <a:endParaRPr>
              <a:solidFill>
                <a:srgbClr val="000000"/>
              </a:solidFill>
            </a:endParaRPr>
          </a:p>
        </p:txBody>
      </p:sp>
      <p:pic>
        <p:nvPicPr>
          <p:cNvPr id="279" name="Google Shape;279;p43"/>
          <p:cNvPicPr preferRelativeResize="0"/>
          <p:nvPr/>
        </p:nvPicPr>
        <p:blipFill>
          <a:blip r:embed="rId4">
            <a:alphaModFix/>
          </a:blip>
          <a:stretch>
            <a:fillRect/>
          </a:stretch>
        </p:blipFill>
        <p:spPr>
          <a:xfrm>
            <a:off x="1524000" y="300038"/>
            <a:ext cx="6096000" cy="45434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pic>
        <p:nvPicPr>
          <p:cNvPr descr="Res: 2000x1333, Wallpapers For &gt; Blank Old Newspaper Background" id="284" name="Google Shape;284;p44"/>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285" name="Google Shape;285;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286" name="Google Shape;286;p4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spcBef>
                <a:spcPts val="0"/>
              </a:spcBef>
              <a:spcAft>
                <a:spcPts val="1600"/>
              </a:spcAft>
              <a:buNone/>
            </a:pPr>
            <a:r>
              <a:t/>
            </a:r>
            <a:endParaRPr>
              <a:solidFill>
                <a:srgbClr val="000000"/>
              </a:solidFill>
            </a:endParaRPr>
          </a:p>
        </p:txBody>
      </p:sp>
      <p:pic>
        <p:nvPicPr>
          <p:cNvPr id="287" name="Google Shape;287;p44"/>
          <p:cNvPicPr preferRelativeResize="0"/>
          <p:nvPr/>
        </p:nvPicPr>
        <p:blipFill>
          <a:blip r:embed="rId4">
            <a:alphaModFix/>
          </a:blip>
          <a:stretch>
            <a:fillRect/>
          </a:stretch>
        </p:blipFill>
        <p:spPr>
          <a:xfrm>
            <a:off x="2738438" y="1076325"/>
            <a:ext cx="3667125" cy="29908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 name="Shape 291"/>
        <p:cNvGrpSpPr/>
        <p:nvPr/>
      </p:nvGrpSpPr>
      <p:grpSpPr>
        <a:xfrm>
          <a:off x="0" y="0"/>
          <a:ext cx="0" cy="0"/>
          <a:chOff x="0" y="0"/>
          <a:chExt cx="0" cy="0"/>
        </a:xfrm>
      </p:grpSpPr>
      <p:pic>
        <p:nvPicPr>
          <p:cNvPr descr="Res: 2000x1333, Wallpapers For &gt; Blank Old Newspaper Background" id="292" name="Google Shape;292;p45"/>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293" name="Google Shape;293;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294" name="Google Shape;294;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spcBef>
                <a:spcPts val="0"/>
              </a:spcBef>
              <a:spcAft>
                <a:spcPts val="1600"/>
              </a:spcAft>
              <a:buNone/>
            </a:pPr>
            <a:r>
              <a:t/>
            </a:r>
            <a:endParaRPr>
              <a:solidFill>
                <a:srgbClr val="000000"/>
              </a:solidFill>
            </a:endParaRPr>
          </a:p>
        </p:txBody>
      </p:sp>
      <p:pic>
        <p:nvPicPr>
          <p:cNvPr id="295" name="Google Shape;295;p45"/>
          <p:cNvPicPr preferRelativeResize="0"/>
          <p:nvPr/>
        </p:nvPicPr>
        <p:blipFill>
          <a:blip r:embed="rId4">
            <a:alphaModFix/>
          </a:blip>
          <a:stretch>
            <a:fillRect/>
          </a:stretch>
        </p:blipFill>
        <p:spPr>
          <a:xfrm>
            <a:off x="1620549" y="158100"/>
            <a:ext cx="5670425" cy="456872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9" name="Shape 299"/>
        <p:cNvGrpSpPr/>
        <p:nvPr/>
      </p:nvGrpSpPr>
      <p:grpSpPr>
        <a:xfrm>
          <a:off x="0" y="0"/>
          <a:ext cx="0" cy="0"/>
          <a:chOff x="0" y="0"/>
          <a:chExt cx="0" cy="0"/>
        </a:xfrm>
      </p:grpSpPr>
      <p:pic>
        <p:nvPicPr>
          <p:cNvPr descr="Res: 2000x1333, Wallpapers For &gt; Blank Old Newspaper Background" id="300" name="Google Shape;300;p46"/>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01" name="Google Shape;301;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Commitment to Total War</a:t>
            </a:r>
            <a:endParaRPr sz="2400"/>
          </a:p>
        </p:txBody>
      </p:sp>
      <p:sp>
        <p:nvSpPr>
          <p:cNvPr id="302" name="Google Shape;302;p4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-Canada’s car industries were producing military vehicles and tanks</a:t>
            </a:r>
            <a:endParaRPr>
              <a:solidFill>
                <a:srgbClr val="000000"/>
              </a:solidFill>
            </a:endParaRPr>
          </a:p>
          <a:p>
            <a:pPr indent="0" lvl="0" marL="0" rtl="0" algn="l">
              <a:spcBef>
                <a:spcPts val="1600"/>
              </a:spcBef>
              <a:spcAft>
                <a:spcPts val="0"/>
              </a:spcAft>
              <a:buNone/>
            </a:pPr>
            <a:r>
              <a:rPr lang="en">
                <a:solidFill>
                  <a:srgbClr val="000000"/>
                </a:solidFill>
              </a:rPr>
              <a:t>-Ontario &amp; Quebec opened munitions factories</a:t>
            </a:r>
            <a:endParaRPr>
              <a:solidFill>
                <a:srgbClr val="000000"/>
              </a:solidFill>
            </a:endParaRPr>
          </a:p>
          <a:p>
            <a:pPr indent="0" lvl="0" marL="0" rtl="0" algn="l">
              <a:spcBef>
                <a:spcPts val="1600"/>
              </a:spcBef>
              <a:spcAft>
                <a:spcPts val="0"/>
              </a:spcAft>
              <a:buNone/>
            </a:pPr>
            <a:r>
              <a:rPr lang="en">
                <a:solidFill>
                  <a:srgbClr val="000000"/>
                </a:solidFill>
              </a:rPr>
              <a:t>-Farmers were told to produce more wheat, beef, dairy products and other foods</a:t>
            </a:r>
            <a:endParaRPr>
              <a:solidFill>
                <a:srgbClr val="000000"/>
              </a:solidFill>
            </a:endParaRPr>
          </a:p>
          <a:p>
            <a:pPr indent="0" lvl="0" marL="0" rtl="0" algn="l">
              <a:spcBef>
                <a:spcPts val="1600"/>
              </a:spcBef>
              <a:spcAft>
                <a:spcPts val="1600"/>
              </a:spcAft>
              <a:buNone/>
            </a:pPr>
            <a:r>
              <a:rPr lang="en">
                <a:solidFill>
                  <a:srgbClr val="000000"/>
                </a:solidFill>
              </a:rPr>
              <a:t>-Howe was called the “Minister of Everything” </a:t>
            </a:r>
            <a:endParaRPr>
              <a:solidFill>
                <a:srgbClr val="00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6" name="Shape 306"/>
        <p:cNvGrpSpPr/>
        <p:nvPr/>
      </p:nvGrpSpPr>
      <p:grpSpPr>
        <a:xfrm>
          <a:off x="0" y="0"/>
          <a:ext cx="0" cy="0"/>
          <a:chOff x="0" y="0"/>
          <a:chExt cx="0" cy="0"/>
        </a:xfrm>
      </p:grpSpPr>
      <p:pic>
        <p:nvPicPr>
          <p:cNvPr descr="Res: 2000x1333, Wallpapers For &gt; Blank Old Newspaper Background" id="307" name="Google Shape;307;p47"/>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08" name="Google Shape;308;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Canada’s Economy</a:t>
            </a:r>
            <a:endParaRPr sz="2400"/>
          </a:p>
        </p:txBody>
      </p:sp>
      <p:sp>
        <p:nvSpPr>
          <p:cNvPr id="309" name="Google Shape;309;p4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Supplied Britain with weapons and resources to resist Germany</a:t>
            </a:r>
            <a:endParaRPr>
              <a:solidFill>
                <a:srgbClr val="000000"/>
              </a:solidFill>
            </a:endParaRPr>
          </a:p>
          <a:p>
            <a:pPr indent="0" lvl="0" marL="0" rtl="0" algn="l">
              <a:spcBef>
                <a:spcPts val="1600"/>
              </a:spcBef>
              <a:spcAft>
                <a:spcPts val="0"/>
              </a:spcAft>
              <a:buNone/>
            </a:pPr>
            <a:r>
              <a:rPr lang="en">
                <a:solidFill>
                  <a:srgbClr val="000000"/>
                </a:solidFill>
              </a:rPr>
              <a:t>Provided military and economic support to Allies</a:t>
            </a:r>
            <a:endParaRPr>
              <a:solidFill>
                <a:srgbClr val="000000"/>
              </a:solidFill>
            </a:endParaRPr>
          </a:p>
          <a:p>
            <a:pPr indent="0" lvl="0" marL="0" rtl="0" algn="l">
              <a:spcBef>
                <a:spcPts val="1600"/>
              </a:spcBef>
              <a:spcAft>
                <a:spcPts val="0"/>
              </a:spcAft>
              <a:buNone/>
            </a:pPr>
            <a:r>
              <a:rPr lang="en">
                <a:solidFill>
                  <a:srgbClr val="000000"/>
                </a:solidFill>
              </a:rPr>
              <a:t>Value of goods Canada produced rose from $5.6 billion in 1939 to $11.8 billion in 1945</a:t>
            </a:r>
            <a:endParaRPr>
              <a:solidFill>
                <a:srgbClr val="000000"/>
              </a:solidFill>
            </a:endParaRPr>
          </a:p>
          <a:p>
            <a:pPr indent="0" lvl="0" marL="0" rtl="0" algn="l">
              <a:spcBef>
                <a:spcPts val="1600"/>
              </a:spcBef>
              <a:spcAft>
                <a:spcPts val="0"/>
              </a:spcAft>
              <a:buNone/>
            </a:pPr>
            <a:r>
              <a:rPr lang="en">
                <a:solidFill>
                  <a:srgbClr val="000000"/>
                </a:solidFill>
              </a:rPr>
              <a:t>Canada gave the Allies billions of dollars in financial aid</a:t>
            </a:r>
            <a:endParaRPr>
              <a:solidFill>
                <a:srgbClr val="000000"/>
              </a:solidFill>
            </a:endParaRPr>
          </a:p>
          <a:p>
            <a:pPr indent="0" lvl="0" marL="0" rtl="0" algn="l">
              <a:spcBef>
                <a:spcPts val="1600"/>
              </a:spcBef>
              <a:spcAft>
                <a:spcPts val="0"/>
              </a:spcAft>
              <a:buNone/>
            </a:pPr>
            <a:r>
              <a:rPr lang="en">
                <a:solidFill>
                  <a:srgbClr val="000000"/>
                </a:solidFill>
              </a:rPr>
              <a:t>The economy boomed in almost every respect</a:t>
            </a:r>
            <a:endParaRPr>
              <a:solidFill>
                <a:srgbClr val="000000"/>
              </a:solidFill>
            </a:endParaRPr>
          </a:p>
          <a:p>
            <a:pPr indent="0" lvl="0" marL="0" rtl="0" algn="l">
              <a:spcBef>
                <a:spcPts val="1600"/>
              </a:spcBef>
              <a:spcAft>
                <a:spcPts val="0"/>
              </a:spcAft>
              <a:buNone/>
            </a:pPr>
            <a:r>
              <a:rPr lang="en">
                <a:solidFill>
                  <a:srgbClr val="000000"/>
                </a:solidFill>
              </a:rPr>
              <a:t>Wave of exploration led to discoveries of new oil fields in Alberta </a:t>
            </a:r>
            <a:endParaRPr>
              <a:solidFill>
                <a:srgbClr val="000000"/>
              </a:solidFill>
            </a:endParaRPr>
          </a:p>
          <a:p>
            <a:pPr indent="0" lvl="0" marL="0" rtl="0" algn="l">
              <a:spcBef>
                <a:spcPts val="1600"/>
              </a:spcBef>
              <a:spcAft>
                <a:spcPts val="1600"/>
              </a:spcAft>
              <a:buNone/>
            </a:pPr>
            <a:r>
              <a:rPr lang="en">
                <a:solidFill>
                  <a:srgbClr val="000000"/>
                </a:solidFill>
              </a:rPr>
              <a:t>Many jobs were created </a:t>
            </a:r>
            <a:endParaRPr>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pic>
        <p:nvPicPr>
          <p:cNvPr descr="Res: 2000x1333, Wallpapers For &gt; Blank Old Newspaper Background" id="314" name="Google Shape;314;p48"/>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15" name="Google Shape;315;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Women at War</a:t>
            </a:r>
            <a:endParaRPr sz="2400"/>
          </a:p>
        </p:txBody>
      </p:sp>
      <p:sp>
        <p:nvSpPr>
          <p:cNvPr id="316" name="Google Shape;316;p4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Jobs that were traditionally held by men, and to serve in the military. </a:t>
            </a:r>
            <a:endParaRPr>
              <a:solidFill>
                <a:srgbClr val="000000"/>
              </a:solidFill>
            </a:endParaRPr>
          </a:p>
          <a:p>
            <a:pPr indent="0" lvl="0" marL="0" rtl="0" algn="l">
              <a:spcBef>
                <a:spcPts val="1600"/>
              </a:spcBef>
              <a:spcAft>
                <a:spcPts val="0"/>
              </a:spcAft>
              <a:buNone/>
            </a:pPr>
            <a:r>
              <a:rPr lang="en">
                <a:solidFill>
                  <a:srgbClr val="000000"/>
                </a:solidFill>
              </a:rPr>
              <a:t>Canadian women enthusiastically embraced their new roles and responsibilities</a:t>
            </a:r>
            <a:endParaRPr>
              <a:solidFill>
                <a:srgbClr val="000000"/>
              </a:solidFill>
            </a:endParaRPr>
          </a:p>
          <a:p>
            <a:pPr indent="457200" lvl="0" marL="0" rtl="0" algn="l">
              <a:spcBef>
                <a:spcPts val="1600"/>
              </a:spcBef>
              <a:spcAft>
                <a:spcPts val="0"/>
              </a:spcAft>
              <a:buNone/>
            </a:pPr>
            <a:r>
              <a:rPr lang="en">
                <a:solidFill>
                  <a:srgbClr val="000000"/>
                </a:solidFill>
              </a:rPr>
              <a:t>-600,000 doubled to 1,200,000..</a:t>
            </a:r>
            <a:endParaRPr>
              <a:solidFill>
                <a:srgbClr val="000000"/>
              </a:solidFill>
            </a:endParaRPr>
          </a:p>
          <a:p>
            <a:pPr indent="0" lvl="0" marL="0" rtl="0" algn="l">
              <a:spcBef>
                <a:spcPts val="1600"/>
              </a:spcBef>
              <a:spcAft>
                <a:spcPts val="0"/>
              </a:spcAft>
              <a:buNone/>
            </a:pPr>
            <a:r>
              <a:rPr lang="en">
                <a:solidFill>
                  <a:srgbClr val="000000"/>
                </a:solidFill>
              </a:rPr>
              <a:t>Took roles of men that went to war</a:t>
            </a:r>
            <a:endParaRPr>
              <a:solidFill>
                <a:srgbClr val="000000"/>
              </a:solidFill>
            </a:endParaRPr>
          </a:p>
          <a:p>
            <a:pPr indent="0" lvl="0" marL="0" rtl="0" algn="l">
              <a:spcBef>
                <a:spcPts val="1600"/>
              </a:spcBef>
              <a:spcAft>
                <a:spcPts val="1600"/>
              </a:spcAft>
              <a:buNone/>
            </a:pPr>
            <a:r>
              <a:rPr lang="en">
                <a:solidFill>
                  <a:srgbClr val="000000"/>
                </a:solidFill>
              </a:rPr>
              <a:t>More than More than 50,000 Canadian women served in the armed forces during the Second World War. </a:t>
            </a:r>
            <a:endParaRPr>
              <a:solidFill>
                <a:srgbClr val="00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0" name="Shape 320"/>
        <p:cNvGrpSpPr/>
        <p:nvPr/>
      </p:nvGrpSpPr>
      <p:grpSpPr>
        <a:xfrm>
          <a:off x="0" y="0"/>
          <a:ext cx="0" cy="0"/>
          <a:chOff x="0" y="0"/>
          <a:chExt cx="0" cy="0"/>
        </a:xfrm>
      </p:grpSpPr>
      <p:pic>
        <p:nvPicPr>
          <p:cNvPr descr="Res: 2000x1333, Wallpapers For &gt; Blank Old Newspaper Background" id="321" name="Google Shape;321;p49"/>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22" name="Google Shape;322;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323" name="Google Shape;323;p4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spcBef>
                <a:spcPts val="0"/>
              </a:spcBef>
              <a:spcAft>
                <a:spcPts val="1600"/>
              </a:spcAft>
              <a:buNone/>
            </a:pPr>
            <a:r>
              <a:t/>
            </a:r>
            <a:endParaRPr>
              <a:solidFill>
                <a:srgbClr val="000000"/>
              </a:solidFill>
            </a:endParaRPr>
          </a:p>
        </p:txBody>
      </p:sp>
      <p:pic>
        <p:nvPicPr>
          <p:cNvPr id="324" name="Google Shape;324;p49"/>
          <p:cNvPicPr preferRelativeResize="0"/>
          <p:nvPr/>
        </p:nvPicPr>
        <p:blipFill>
          <a:blip r:embed="rId4">
            <a:alphaModFix/>
          </a:blip>
          <a:stretch>
            <a:fillRect/>
          </a:stretch>
        </p:blipFill>
        <p:spPr>
          <a:xfrm>
            <a:off x="2190750" y="219075"/>
            <a:ext cx="4762500" cy="47053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pic>
        <p:nvPicPr>
          <p:cNvPr descr="Res: 2000x1333, Wallpapers For &gt; Blank Old Newspaper Background" id="329" name="Google Shape;329;p50"/>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30" name="Google Shape;330;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331" name="Google Shape;331;p5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spcBef>
                <a:spcPts val="0"/>
              </a:spcBef>
              <a:spcAft>
                <a:spcPts val="1600"/>
              </a:spcAft>
              <a:buNone/>
            </a:pPr>
            <a:r>
              <a:t/>
            </a:r>
            <a:endParaRPr>
              <a:solidFill>
                <a:srgbClr val="000000"/>
              </a:solidFill>
            </a:endParaRPr>
          </a:p>
        </p:txBody>
      </p:sp>
      <p:pic>
        <p:nvPicPr>
          <p:cNvPr id="332" name="Google Shape;332;p50"/>
          <p:cNvPicPr preferRelativeResize="0"/>
          <p:nvPr/>
        </p:nvPicPr>
        <p:blipFill>
          <a:blip r:embed="rId4">
            <a:alphaModFix/>
          </a:blip>
          <a:stretch>
            <a:fillRect/>
          </a:stretch>
        </p:blipFill>
        <p:spPr>
          <a:xfrm>
            <a:off x="2190750" y="776288"/>
            <a:ext cx="4762500" cy="35909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6" name="Shape 336"/>
        <p:cNvGrpSpPr/>
        <p:nvPr/>
      </p:nvGrpSpPr>
      <p:grpSpPr>
        <a:xfrm>
          <a:off x="0" y="0"/>
          <a:ext cx="0" cy="0"/>
          <a:chOff x="0" y="0"/>
          <a:chExt cx="0" cy="0"/>
        </a:xfrm>
      </p:grpSpPr>
      <p:pic>
        <p:nvPicPr>
          <p:cNvPr descr="Res: 2000x1333, Wallpapers For &gt; Blank Old Newspaper Background" id="337" name="Google Shape;337;p51"/>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38" name="Google Shape;338;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Canada in WW2</a:t>
            </a:r>
            <a:endParaRPr sz="2400"/>
          </a:p>
        </p:txBody>
      </p:sp>
      <p:sp>
        <p:nvSpPr>
          <p:cNvPr id="339" name="Google Shape;339;p5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-By the </a:t>
            </a:r>
            <a:r>
              <a:rPr lang="en">
                <a:solidFill>
                  <a:srgbClr val="000000"/>
                </a:solidFill>
              </a:rPr>
              <a:t>end of WWII Canada had become a major player in global conflict</a:t>
            </a:r>
            <a:endParaRPr>
              <a:solidFill>
                <a:srgbClr val="000000"/>
              </a:solidFill>
            </a:endParaRPr>
          </a:p>
          <a:p>
            <a:pPr indent="0" lvl="0" marL="0" rtl="0" algn="l">
              <a:spcBef>
                <a:spcPts val="1600"/>
              </a:spcBef>
              <a:spcAft>
                <a:spcPts val="0"/>
              </a:spcAft>
              <a:buNone/>
            </a:pPr>
            <a:r>
              <a:rPr lang="en">
                <a:solidFill>
                  <a:srgbClr val="000000"/>
                </a:solidFill>
              </a:rPr>
              <a:t>-Canada had one of the world’s largest navies and fourth-largest Allied air force</a:t>
            </a:r>
            <a:endParaRPr>
              <a:solidFill>
                <a:srgbClr val="000000"/>
              </a:solidFill>
            </a:endParaRPr>
          </a:p>
          <a:p>
            <a:pPr indent="0" lvl="0" marL="0" rtl="0" algn="l">
              <a:spcBef>
                <a:spcPts val="1600"/>
              </a:spcBef>
              <a:spcAft>
                <a:spcPts val="0"/>
              </a:spcAft>
              <a:buNone/>
            </a:pPr>
            <a:r>
              <a:rPr lang="en">
                <a:solidFill>
                  <a:srgbClr val="000000"/>
                </a:solidFill>
              </a:rPr>
              <a:t>-Participation of minority groups, such as Asians, Aboriginals and African Canadians helped further civil rights for all Canadians</a:t>
            </a:r>
            <a:endParaRPr>
              <a:solidFill>
                <a:srgbClr val="000000"/>
              </a:solidFill>
            </a:endParaRPr>
          </a:p>
          <a:p>
            <a:pPr indent="0" lvl="0" marL="0" rtl="0" algn="l">
              <a:spcBef>
                <a:spcPts val="1600"/>
              </a:spcBef>
              <a:spcAft>
                <a:spcPts val="1600"/>
              </a:spcAft>
              <a:buNone/>
            </a:pPr>
            <a:r>
              <a:rPr lang="en">
                <a:solidFill>
                  <a:srgbClr val="000000"/>
                </a:solidFill>
              </a:rPr>
              <a:t>-WWII became a defining event that shaped Canada’s identity </a:t>
            </a:r>
            <a:endParaRPr>
              <a:solidFill>
                <a:srgbClr val="00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3" name="Shape 343"/>
        <p:cNvGrpSpPr/>
        <p:nvPr/>
      </p:nvGrpSpPr>
      <p:grpSpPr>
        <a:xfrm>
          <a:off x="0" y="0"/>
          <a:ext cx="0" cy="0"/>
          <a:chOff x="0" y="0"/>
          <a:chExt cx="0" cy="0"/>
        </a:xfrm>
      </p:grpSpPr>
      <p:pic>
        <p:nvPicPr>
          <p:cNvPr descr="Res: 2000x1333, Wallpapers For &gt; Blank Old Newspaper Background" id="344" name="Google Shape;344;p52"/>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45" name="Google Shape;345;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346" name="Google Shape;346;p5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400">
              <a:solidFill>
                <a:srgbClr val="000000"/>
              </a:solidFill>
            </a:endParaRPr>
          </a:p>
          <a:p>
            <a:pPr indent="0" lvl="0" marL="0" rtl="0" algn="l">
              <a:spcBef>
                <a:spcPts val="1600"/>
              </a:spcBef>
              <a:spcAft>
                <a:spcPts val="0"/>
              </a:spcAft>
              <a:buNone/>
            </a:pPr>
            <a:r>
              <a:t/>
            </a:r>
            <a:endParaRPr sz="2400">
              <a:solidFill>
                <a:srgbClr val="000000"/>
              </a:solidFill>
            </a:endParaRPr>
          </a:p>
          <a:p>
            <a:pPr indent="0" lvl="0" marL="0" rtl="0" algn="ctr">
              <a:spcBef>
                <a:spcPts val="1600"/>
              </a:spcBef>
              <a:spcAft>
                <a:spcPts val="1600"/>
              </a:spcAft>
              <a:buNone/>
            </a:pPr>
            <a:r>
              <a:rPr lang="en" sz="2400">
                <a:solidFill>
                  <a:srgbClr val="000000"/>
                </a:solidFill>
              </a:rPr>
              <a:t>End of World War II, Atrocities and the Nuremberg trials</a:t>
            </a:r>
            <a:endParaRPr sz="2400">
              <a:solidFill>
                <a:srgbClr val="0000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pic>
        <p:nvPicPr>
          <p:cNvPr descr="Res: 2000x1333, Wallpapers For &gt; Blank Old Newspaper Background" id="351" name="Google Shape;351;p53"/>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52" name="Google Shape;352;p5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How did WW2 End?</a:t>
            </a:r>
            <a:endParaRPr sz="2400"/>
          </a:p>
        </p:txBody>
      </p:sp>
      <p:sp>
        <p:nvSpPr>
          <p:cNvPr id="353" name="Google Shape;353;p5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-Japan</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0"/>
              </a:spcAft>
              <a:buNone/>
            </a:pPr>
            <a:r>
              <a:rPr lang="en">
                <a:solidFill>
                  <a:srgbClr val="000000"/>
                </a:solidFill>
              </a:rPr>
              <a:t>-Germany</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1600"/>
              </a:spcAft>
              <a:buNone/>
            </a:pPr>
            <a:r>
              <a:rPr lang="en">
                <a:solidFill>
                  <a:srgbClr val="000000"/>
                </a:solidFill>
              </a:rPr>
              <a:t>-Italy</a:t>
            </a:r>
            <a:endParaRPr>
              <a:solidFill>
                <a:srgbClr val="00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7" name="Shape 357"/>
        <p:cNvGrpSpPr/>
        <p:nvPr/>
      </p:nvGrpSpPr>
      <p:grpSpPr>
        <a:xfrm>
          <a:off x="0" y="0"/>
          <a:ext cx="0" cy="0"/>
          <a:chOff x="0" y="0"/>
          <a:chExt cx="0" cy="0"/>
        </a:xfrm>
      </p:grpSpPr>
      <p:pic>
        <p:nvPicPr>
          <p:cNvPr descr="Res: 2000x1333, Wallpapers For &gt; Blank Old Newspaper Background" id="358" name="Google Shape;358;p54"/>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59" name="Google Shape;359;p5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Fall of the Axis Powers: Japan</a:t>
            </a:r>
            <a:endParaRPr sz="2400"/>
          </a:p>
        </p:txBody>
      </p:sp>
      <p:sp>
        <p:nvSpPr>
          <p:cNvPr id="360" name="Google Shape;360;p5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-Japan Attacks Pearl Harbour December 7, 1941</a:t>
            </a:r>
            <a:endParaRPr>
              <a:solidFill>
                <a:srgbClr val="000000"/>
              </a:solidFill>
            </a:endParaRPr>
          </a:p>
          <a:p>
            <a:pPr indent="0" lvl="0" marL="0" rtl="0" algn="l">
              <a:spcBef>
                <a:spcPts val="1600"/>
              </a:spcBef>
              <a:spcAft>
                <a:spcPts val="0"/>
              </a:spcAft>
              <a:buNone/>
            </a:pPr>
            <a:r>
              <a:rPr lang="en">
                <a:solidFill>
                  <a:srgbClr val="000000"/>
                </a:solidFill>
              </a:rPr>
              <a:t>-US enters the war</a:t>
            </a:r>
            <a:endParaRPr>
              <a:solidFill>
                <a:srgbClr val="000000"/>
              </a:solidFill>
            </a:endParaRPr>
          </a:p>
          <a:p>
            <a:pPr indent="0" lvl="0" marL="0" rtl="0" algn="l">
              <a:spcBef>
                <a:spcPts val="1600"/>
              </a:spcBef>
              <a:spcAft>
                <a:spcPts val="0"/>
              </a:spcAft>
              <a:buNone/>
            </a:pPr>
            <a:r>
              <a:rPr lang="en">
                <a:solidFill>
                  <a:srgbClr val="000000"/>
                </a:solidFill>
              </a:rPr>
              <a:t>-Manhattan Project 1942</a:t>
            </a:r>
            <a:endParaRPr>
              <a:solidFill>
                <a:srgbClr val="000000"/>
              </a:solidFill>
            </a:endParaRPr>
          </a:p>
          <a:p>
            <a:pPr indent="0" lvl="0" marL="0" rtl="0" algn="l">
              <a:spcBef>
                <a:spcPts val="1600"/>
              </a:spcBef>
              <a:spcAft>
                <a:spcPts val="0"/>
              </a:spcAft>
              <a:buNone/>
            </a:pPr>
            <a:r>
              <a:rPr lang="en">
                <a:solidFill>
                  <a:srgbClr val="000000"/>
                </a:solidFill>
              </a:rPr>
              <a:t>-Japan retreats after battles</a:t>
            </a:r>
            <a:endParaRPr>
              <a:solidFill>
                <a:srgbClr val="000000"/>
              </a:solidFill>
            </a:endParaRPr>
          </a:p>
          <a:p>
            <a:pPr indent="0" lvl="0" marL="0" rtl="0" algn="l">
              <a:spcBef>
                <a:spcPts val="1600"/>
              </a:spcBef>
              <a:spcAft>
                <a:spcPts val="0"/>
              </a:spcAft>
              <a:buNone/>
            </a:pPr>
            <a:r>
              <a:rPr lang="en">
                <a:solidFill>
                  <a:srgbClr val="000000"/>
                </a:solidFill>
              </a:rPr>
              <a:t>-US successfully detonates bomb on 16 July 1945</a:t>
            </a:r>
            <a:endParaRPr>
              <a:solidFill>
                <a:srgbClr val="000000"/>
              </a:solidFill>
            </a:endParaRPr>
          </a:p>
          <a:p>
            <a:pPr indent="0" lvl="0" marL="0" rtl="0" algn="l">
              <a:spcBef>
                <a:spcPts val="1600"/>
              </a:spcBef>
              <a:spcAft>
                <a:spcPts val="0"/>
              </a:spcAft>
              <a:buNone/>
            </a:pPr>
            <a:r>
              <a:rPr lang="en">
                <a:solidFill>
                  <a:srgbClr val="000000"/>
                </a:solidFill>
              </a:rPr>
              <a:t>-Would you use the bomb?</a:t>
            </a:r>
            <a:endParaRPr>
              <a:solidFill>
                <a:srgbClr val="000000"/>
              </a:solidFill>
            </a:endParaRPr>
          </a:p>
          <a:p>
            <a:pPr indent="0" lvl="0" marL="0" rtl="0" algn="l">
              <a:spcBef>
                <a:spcPts val="1600"/>
              </a:spcBef>
              <a:spcAft>
                <a:spcPts val="1600"/>
              </a:spcAft>
              <a:buNone/>
            </a:pPr>
            <a:r>
              <a:t/>
            </a:r>
            <a:endParaRPr>
              <a:solidFill>
                <a:srgbClr val="00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4" name="Shape 364"/>
        <p:cNvGrpSpPr/>
        <p:nvPr/>
      </p:nvGrpSpPr>
      <p:grpSpPr>
        <a:xfrm>
          <a:off x="0" y="0"/>
          <a:ext cx="0" cy="0"/>
          <a:chOff x="0" y="0"/>
          <a:chExt cx="0" cy="0"/>
        </a:xfrm>
      </p:grpSpPr>
      <p:pic>
        <p:nvPicPr>
          <p:cNvPr descr="Res: 2000x1333, Wallpapers For &gt; Blank Old Newspaper Background" id="365" name="Google Shape;365;p55"/>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66" name="Google Shape;366;p5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367" name="Google Shape;367;p5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spcBef>
                <a:spcPts val="0"/>
              </a:spcBef>
              <a:spcAft>
                <a:spcPts val="1600"/>
              </a:spcAft>
              <a:buNone/>
            </a:pPr>
            <a:r>
              <a:t/>
            </a:r>
            <a:endParaRPr>
              <a:solidFill>
                <a:srgbClr val="000000"/>
              </a:solidFill>
            </a:endParaRPr>
          </a:p>
        </p:txBody>
      </p:sp>
      <p:pic>
        <p:nvPicPr>
          <p:cNvPr id="368" name="Google Shape;368;p55"/>
          <p:cNvPicPr preferRelativeResize="0"/>
          <p:nvPr/>
        </p:nvPicPr>
        <p:blipFill>
          <a:blip r:embed="rId4">
            <a:alphaModFix/>
          </a:blip>
          <a:stretch>
            <a:fillRect/>
          </a:stretch>
        </p:blipFill>
        <p:spPr>
          <a:xfrm>
            <a:off x="1947765" y="0"/>
            <a:ext cx="5248469" cy="51434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2" name="Shape 372"/>
        <p:cNvGrpSpPr/>
        <p:nvPr/>
      </p:nvGrpSpPr>
      <p:grpSpPr>
        <a:xfrm>
          <a:off x="0" y="0"/>
          <a:ext cx="0" cy="0"/>
          <a:chOff x="0" y="0"/>
          <a:chExt cx="0" cy="0"/>
        </a:xfrm>
      </p:grpSpPr>
      <p:pic>
        <p:nvPicPr>
          <p:cNvPr descr="Res: 2000x1333, Wallpapers For &gt; Blank Old Newspaper Background" id="373" name="Google Shape;373;p56"/>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74" name="Google Shape;374;p5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Germany</a:t>
            </a:r>
            <a:endParaRPr sz="2400"/>
          </a:p>
        </p:txBody>
      </p:sp>
      <p:sp>
        <p:nvSpPr>
          <p:cNvPr id="375" name="Google Shape;375;p5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-After Defeat from Stalingrad 1942</a:t>
            </a:r>
            <a:endParaRPr>
              <a:solidFill>
                <a:srgbClr val="000000"/>
              </a:solidFill>
            </a:endParaRPr>
          </a:p>
          <a:p>
            <a:pPr indent="0" lvl="0" marL="0" rtl="0" algn="l">
              <a:spcBef>
                <a:spcPts val="1600"/>
              </a:spcBef>
              <a:spcAft>
                <a:spcPts val="0"/>
              </a:spcAft>
              <a:buNone/>
            </a:pPr>
            <a:r>
              <a:rPr lang="en">
                <a:solidFill>
                  <a:srgbClr val="000000"/>
                </a:solidFill>
              </a:rPr>
              <a:t>-Soviet Counter-Offensive</a:t>
            </a:r>
            <a:endParaRPr>
              <a:solidFill>
                <a:srgbClr val="000000"/>
              </a:solidFill>
            </a:endParaRPr>
          </a:p>
          <a:p>
            <a:pPr indent="0" lvl="0" marL="0" rtl="0" algn="l">
              <a:spcBef>
                <a:spcPts val="1600"/>
              </a:spcBef>
              <a:spcAft>
                <a:spcPts val="0"/>
              </a:spcAft>
              <a:buNone/>
            </a:pPr>
            <a:r>
              <a:rPr lang="en">
                <a:solidFill>
                  <a:srgbClr val="000000"/>
                </a:solidFill>
              </a:rPr>
              <a:t>-Allies Operation Overlord June 6, 1944 </a:t>
            </a:r>
            <a:endParaRPr>
              <a:solidFill>
                <a:srgbClr val="000000"/>
              </a:solidFill>
            </a:endParaRPr>
          </a:p>
          <a:p>
            <a:pPr indent="0" lvl="0" marL="0" rtl="0" algn="l">
              <a:spcBef>
                <a:spcPts val="1600"/>
              </a:spcBef>
              <a:spcAft>
                <a:spcPts val="0"/>
              </a:spcAft>
              <a:buNone/>
            </a:pPr>
            <a:r>
              <a:rPr lang="en">
                <a:solidFill>
                  <a:srgbClr val="000000"/>
                </a:solidFill>
              </a:rPr>
              <a:t>-Hitler commits </a:t>
            </a:r>
            <a:r>
              <a:rPr lang="en">
                <a:solidFill>
                  <a:srgbClr val="000000"/>
                </a:solidFill>
              </a:rPr>
              <a:t>suicide</a:t>
            </a:r>
            <a:r>
              <a:rPr lang="en">
                <a:solidFill>
                  <a:srgbClr val="000000"/>
                </a:solidFill>
              </a:rPr>
              <a:t> on 30 April 1945</a:t>
            </a:r>
            <a:endParaRPr>
              <a:solidFill>
                <a:srgbClr val="000000"/>
              </a:solidFill>
            </a:endParaRPr>
          </a:p>
          <a:p>
            <a:pPr indent="0" lvl="0" marL="0" rtl="0" algn="l">
              <a:spcBef>
                <a:spcPts val="1600"/>
              </a:spcBef>
              <a:spcAft>
                <a:spcPts val="0"/>
              </a:spcAft>
              <a:buNone/>
            </a:pPr>
            <a:r>
              <a:rPr lang="en">
                <a:solidFill>
                  <a:srgbClr val="000000"/>
                </a:solidFill>
              </a:rPr>
              <a:t>-Germany surrenders on May 7, 1945</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1600"/>
              </a:spcAft>
              <a:buNone/>
            </a:pPr>
            <a:r>
              <a:t/>
            </a:r>
            <a:endParaRPr>
              <a:solidFill>
                <a:srgbClr val="00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9" name="Shape 379"/>
        <p:cNvGrpSpPr/>
        <p:nvPr/>
      </p:nvGrpSpPr>
      <p:grpSpPr>
        <a:xfrm>
          <a:off x="0" y="0"/>
          <a:ext cx="0" cy="0"/>
          <a:chOff x="0" y="0"/>
          <a:chExt cx="0" cy="0"/>
        </a:xfrm>
      </p:grpSpPr>
      <p:pic>
        <p:nvPicPr>
          <p:cNvPr descr="Res: 2000x1333, Wallpapers For &gt; Blank Old Newspaper Background" id="380" name="Google Shape;380;p57"/>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81" name="Google Shape;381;p5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382" name="Google Shape;382;p5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spcBef>
                <a:spcPts val="0"/>
              </a:spcBef>
              <a:spcAft>
                <a:spcPts val="1600"/>
              </a:spcAft>
              <a:buNone/>
            </a:pPr>
            <a:r>
              <a:t/>
            </a:r>
            <a:endParaRPr>
              <a:solidFill>
                <a:srgbClr val="000000"/>
              </a:solidFill>
            </a:endParaRPr>
          </a:p>
        </p:txBody>
      </p:sp>
      <p:pic>
        <p:nvPicPr>
          <p:cNvPr id="383" name="Google Shape;383;p57"/>
          <p:cNvPicPr preferRelativeResize="0"/>
          <p:nvPr/>
        </p:nvPicPr>
        <p:blipFill>
          <a:blip r:embed="rId4">
            <a:alphaModFix/>
          </a:blip>
          <a:stretch>
            <a:fillRect/>
          </a:stretch>
        </p:blipFill>
        <p:spPr>
          <a:xfrm>
            <a:off x="1248252" y="0"/>
            <a:ext cx="6647496" cy="51435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7" name="Shape 387"/>
        <p:cNvGrpSpPr/>
        <p:nvPr/>
      </p:nvGrpSpPr>
      <p:grpSpPr>
        <a:xfrm>
          <a:off x="0" y="0"/>
          <a:ext cx="0" cy="0"/>
          <a:chOff x="0" y="0"/>
          <a:chExt cx="0" cy="0"/>
        </a:xfrm>
      </p:grpSpPr>
      <p:pic>
        <p:nvPicPr>
          <p:cNvPr descr="Res: 2000x1333, Wallpapers For &gt; Blank Old Newspaper Background" id="388" name="Google Shape;388;p58"/>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89" name="Google Shape;389;p5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Italy</a:t>
            </a:r>
            <a:endParaRPr sz="2400"/>
          </a:p>
        </p:txBody>
      </p:sp>
      <p:sp>
        <p:nvSpPr>
          <p:cNvPr id="390" name="Google Shape;390;p5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April 1945 Allies Breaking though Italy</a:t>
            </a:r>
            <a:endParaRPr>
              <a:solidFill>
                <a:srgbClr val="000000"/>
              </a:solidFill>
            </a:endParaRPr>
          </a:p>
          <a:p>
            <a:pPr indent="0" lvl="0" marL="0" rtl="0" algn="l">
              <a:spcBef>
                <a:spcPts val="1600"/>
              </a:spcBef>
              <a:spcAft>
                <a:spcPts val="0"/>
              </a:spcAft>
              <a:buNone/>
            </a:pPr>
            <a:r>
              <a:rPr lang="en">
                <a:solidFill>
                  <a:srgbClr val="000000"/>
                </a:solidFill>
              </a:rPr>
              <a:t>Partisans resistance taking hold of cities</a:t>
            </a:r>
            <a:endParaRPr>
              <a:solidFill>
                <a:srgbClr val="000000"/>
              </a:solidFill>
            </a:endParaRPr>
          </a:p>
          <a:p>
            <a:pPr indent="0" lvl="0" marL="0" rtl="0" algn="l">
              <a:spcBef>
                <a:spcPts val="1600"/>
              </a:spcBef>
              <a:spcAft>
                <a:spcPts val="0"/>
              </a:spcAft>
              <a:buNone/>
            </a:pPr>
            <a:r>
              <a:rPr lang="en">
                <a:solidFill>
                  <a:srgbClr val="000000"/>
                </a:solidFill>
              </a:rPr>
              <a:t>Mussolini Fled on 25</a:t>
            </a:r>
            <a:endParaRPr>
              <a:solidFill>
                <a:srgbClr val="000000"/>
              </a:solidFill>
            </a:endParaRPr>
          </a:p>
          <a:p>
            <a:pPr indent="0" lvl="0" marL="0" rtl="0" algn="l">
              <a:spcBef>
                <a:spcPts val="1600"/>
              </a:spcBef>
              <a:spcAft>
                <a:spcPts val="0"/>
              </a:spcAft>
              <a:buNone/>
            </a:pPr>
            <a:r>
              <a:rPr lang="en">
                <a:solidFill>
                  <a:srgbClr val="000000"/>
                </a:solidFill>
              </a:rPr>
              <a:t>Captured on 27 by resistance</a:t>
            </a:r>
            <a:endParaRPr>
              <a:solidFill>
                <a:srgbClr val="000000"/>
              </a:solidFill>
            </a:endParaRPr>
          </a:p>
          <a:p>
            <a:pPr indent="0" lvl="0" marL="0" rtl="0" algn="l">
              <a:spcBef>
                <a:spcPts val="1600"/>
              </a:spcBef>
              <a:spcAft>
                <a:spcPts val="0"/>
              </a:spcAft>
              <a:buNone/>
            </a:pPr>
            <a:r>
              <a:rPr lang="en">
                <a:solidFill>
                  <a:srgbClr val="000000"/>
                </a:solidFill>
              </a:rPr>
              <a:t>Shot Following afternoon on 28</a:t>
            </a:r>
            <a:endParaRPr>
              <a:solidFill>
                <a:srgbClr val="000000"/>
              </a:solidFill>
            </a:endParaRPr>
          </a:p>
          <a:p>
            <a:pPr indent="0" lvl="0" marL="0" rtl="0" algn="l">
              <a:spcBef>
                <a:spcPts val="1600"/>
              </a:spcBef>
              <a:spcAft>
                <a:spcPts val="1600"/>
              </a:spcAft>
              <a:buNone/>
            </a:pPr>
            <a:r>
              <a:rPr lang="en">
                <a:solidFill>
                  <a:srgbClr val="000000"/>
                </a:solidFill>
              </a:rPr>
              <a:t>2 Days Before 30th when hitler commits </a:t>
            </a:r>
            <a:r>
              <a:rPr lang="en">
                <a:solidFill>
                  <a:srgbClr val="000000"/>
                </a:solidFill>
              </a:rPr>
              <a:t>suicide</a:t>
            </a:r>
            <a:endParaRPr>
              <a:solidFill>
                <a:srgbClr val="0000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4" name="Shape 394"/>
        <p:cNvGrpSpPr/>
        <p:nvPr/>
      </p:nvGrpSpPr>
      <p:grpSpPr>
        <a:xfrm>
          <a:off x="0" y="0"/>
          <a:ext cx="0" cy="0"/>
          <a:chOff x="0" y="0"/>
          <a:chExt cx="0" cy="0"/>
        </a:xfrm>
      </p:grpSpPr>
      <p:pic>
        <p:nvPicPr>
          <p:cNvPr descr="Res: 2000x1333, Wallpapers For &gt; Blank Old Newspaper Background" id="395" name="Google Shape;395;p59"/>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396" name="Google Shape;396;p5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397" name="Google Shape;397;p5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spcBef>
                <a:spcPts val="0"/>
              </a:spcBef>
              <a:spcAft>
                <a:spcPts val="1600"/>
              </a:spcAft>
              <a:buNone/>
            </a:pPr>
            <a:r>
              <a:t/>
            </a:r>
            <a:endParaRPr>
              <a:solidFill>
                <a:srgbClr val="000000"/>
              </a:solidFill>
            </a:endParaRPr>
          </a:p>
        </p:txBody>
      </p:sp>
      <p:pic>
        <p:nvPicPr>
          <p:cNvPr id="398" name="Google Shape;398;p59"/>
          <p:cNvPicPr preferRelativeResize="0"/>
          <p:nvPr/>
        </p:nvPicPr>
        <p:blipFill>
          <a:blip r:embed="rId4">
            <a:alphaModFix/>
          </a:blip>
          <a:stretch>
            <a:fillRect/>
          </a:stretch>
        </p:blipFill>
        <p:spPr>
          <a:xfrm>
            <a:off x="878284" y="0"/>
            <a:ext cx="7387432" cy="51435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2" name="Shape 402"/>
        <p:cNvGrpSpPr/>
        <p:nvPr/>
      </p:nvGrpSpPr>
      <p:grpSpPr>
        <a:xfrm>
          <a:off x="0" y="0"/>
          <a:ext cx="0" cy="0"/>
          <a:chOff x="0" y="0"/>
          <a:chExt cx="0" cy="0"/>
        </a:xfrm>
      </p:grpSpPr>
      <p:pic>
        <p:nvPicPr>
          <p:cNvPr descr="Res: 2000x1333, Wallpapers For &gt; Blank Old Newspaper Background" id="403" name="Google Shape;403;p60"/>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404" name="Google Shape;404;p6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End of the War</a:t>
            </a:r>
            <a:endParaRPr sz="2400"/>
          </a:p>
        </p:txBody>
      </p:sp>
      <p:sp>
        <p:nvSpPr>
          <p:cNvPr id="405" name="Google Shape;405;p6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US drops the bomb August 6, 1945 on Hiroshima</a:t>
            </a:r>
            <a:endParaRPr>
              <a:solidFill>
                <a:srgbClr val="000000"/>
              </a:solidFill>
            </a:endParaRPr>
          </a:p>
          <a:p>
            <a:pPr indent="0" lvl="0" marL="0" rtl="0" algn="l">
              <a:spcBef>
                <a:spcPts val="1600"/>
              </a:spcBef>
              <a:spcAft>
                <a:spcPts val="0"/>
              </a:spcAft>
              <a:buNone/>
            </a:pPr>
            <a:r>
              <a:rPr lang="en">
                <a:solidFill>
                  <a:srgbClr val="000000"/>
                </a:solidFill>
              </a:rPr>
              <a:t>Drops second on August 9 on Nagasaki</a:t>
            </a:r>
            <a:endParaRPr>
              <a:solidFill>
                <a:srgbClr val="000000"/>
              </a:solidFill>
            </a:endParaRPr>
          </a:p>
          <a:p>
            <a:pPr indent="0" lvl="0" marL="0" rtl="0" algn="l">
              <a:spcBef>
                <a:spcPts val="1600"/>
              </a:spcBef>
              <a:spcAft>
                <a:spcPts val="0"/>
              </a:spcAft>
              <a:buNone/>
            </a:pPr>
            <a:r>
              <a:rPr lang="en">
                <a:solidFill>
                  <a:srgbClr val="000000"/>
                </a:solidFill>
              </a:rPr>
              <a:t>Japan surrenders on August 15, 1945</a:t>
            </a:r>
            <a:endParaRPr>
              <a:solidFill>
                <a:srgbClr val="000000"/>
              </a:solidFill>
            </a:endParaRPr>
          </a:p>
          <a:p>
            <a:pPr indent="0" lvl="0" marL="0" rtl="0" algn="l">
              <a:spcBef>
                <a:spcPts val="1600"/>
              </a:spcBef>
              <a:spcAft>
                <a:spcPts val="0"/>
              </a:spcAft>
              <a:buNone/>
            </a:pPr>
            <a:r>
              <a:rPr lang="en">
                <a:solidFill>
                  <a:srgbClr val="000000"/>
                </a:solidFill>
              </a:rPr>
              <a:t>Officially signs on September 2, 1945</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1600"/>
              </a:spcAft>
              <a:buNone/>
            </a:pPr>
            <a:r>
              <a:t/>
            </a:r>
            <a:endParaRPr>
              <a:solidFill>
                <a:srgbClr val="00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9" name="Shape 409"/>
        <p:cNvGrpSpPr/>
        <p:nvPr/>
      </p:nvGrpSpPr>
      <p:grpSpPr>
        <a:xfrm>
          <a:off x="0" y="0"/>
          <a:ext cx="0" cy="0"/>
          <a:chOff x="0" y="0"/>
          <a:chExt cx="0" cy="0"/>
        </a:xfrm>
      </p:grpSpPr>
      <p:pic>
        <p:nvPicPr>
          <p:cNvPr descr="Res: 2000x1333, Wallpapers For &gt; Blank Old Newspaper Background" id="410" name="Google Shape;410;p61"/>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411" name="Google Shape;411;p6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412" name="Google Shape;412;p6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spcBef>
                <a:spcPts val="0"/>
              </a:spcBef>
              <a:spcAft>
                <a:spcPts val="1600"/>
              </a:spcAft>
              <a:buNone/>
            </a:pPr>
            <a:r>
              <a:t/>
            </a:r>
            <a:endParaRPr>
              <a:solidFill>
                <a:srgbClr val="000000"/>
              </a:solidFill>
            </a:endParaRPr>
          </a:p>
        </p:txBody>
      </p:sp>
      <p:pic>
        <p:nvPicPr>
          <p:cNvPr id="413" name="Google Shape;413;p61"/>
          <p:cNvPicPr preferRelativeResize="0"/>
          <p:nvPr/>
        </p:nvPicPr>
        <p:blipFill>
          <a:blip r:embed="rId4">
            <a:alphaModFix/>
          </a:blip>
          <a:stretch>
            <a:fillRect/>
          </a:stretch>
        </p:blipFill>
        <p:spPr>
          <a:xfrm>
            <a:off x="1362734" y="0"/>
            <a:ext cx="6418532" cy="5143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7" name="Shape 417"/>
        <p:cNvGrpSpPr/>
        <p:nvPr/>
      </p:nvGrpSpPr>
      <p:grpSpPr>
        <a:xfrm>
          <a:off x="0" y="0"/>
          <a:ext cx="0" cy="0"/>
          <a:chOff x="0" y="0"/>
          <a:chExt cx="0" cy="0"/>
        </a:xfrm>
      </p:grpSpPr>
      <p:pic>
        <p:nvPicPr>
          <p:cNvPr descr="Res: 2000x1333, Wallpapers For &gt; Blank Old Newspaper Background" id="418" name="Google Shape;418;p62"/>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419" name="Google Shape;419;p6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420" name="Google Shape;420;p6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421" name="Google Shape;421;p62"/>
          <p:cNvPicPr preferRelativeResize="0"/>
          <p:nvPr/>
        </p:nvPicPr>
        <p:blipFill>
          <a:blip r:embed="rId4">
            <a:alphaModFix/>
          </a:blip>
          <a:stretch>
            <a:fillRect/>
          </a:stretch>
        </p:blipFill>
        <p:spPr>
          <a:xfrm>
            <a:off x="1095545" y="0"/>
            <a:ext cx="6952911" cy="5143501"/>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5" name="Shape 425"/>
        <p:cNvGrpSpPr/>
        <p:nvPr/>
      </p:nvGrpSpPr>
      <p:grpSpPr>
        <a:xfrm>
          <a:off x="0" y="0"/>
          <a:ext cx="0" cy="0"/>
          <a:chOff x="0" y="0"/>
          <a:chExt cx="0" cy="0"/>
        </a:xfrm>
      </p:grpSpPr>
      <p:pic>
        <p:nvPicPr>
          <p:cNvPr descr="Res: 2000x1333, Wallpapers For &gt; Blank Old Newspaper Background" id="426" name="Google Shape;426;p63"/>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427" name="Google Shape;427;p6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428" name="Google Shape;428;p6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429" name="Google Shape;429;p63"/>
          <p:cNvPicPr preferRelativeResize="0"/>
          <p:nvPr/>
        </p:nvPicPr>
        <p:blipFill>
          <a:blip r:embed="rId4">
            <a:alphaModFix/>
          </a:blip>
          <a:stretch>
            <a:fillRect/>
          </a:stretch>
        </p:blipFill>
        <p:spPr>
          <a:xfrm>
            <a:off x="2190750" y="652463"/>
            <a:ext cx="4762500" cy="38385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3" name="Shape 433"/>
        <p:cNvGrpSpPr/>
        <p:nvPr/>
      </p:nvGrpSpPr>
      <p:grpSpPr>
        <a:xfrm>
          <a:off x="0" y="0"/>
          <a:ext cx="0" cy="0"/>
          <a:chOff x="0" y="0"/>
          <a:chExt cx="0" cy="0"/>
        </a:xfrm>
      </p:grpSpPr>
      <p:pic>
        <p:nvPicPr>
          <p:cNvPr descr="Res: 2000x1333, Wallpapers For &gt; Blank Old Newspaper Background" id="434" name="Google Shape;434;p64"/>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435" name="Google Shape;435;p6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How did Axis Powers Lose?</a:t>
            </a:r>
            <a:endParaRPr sz="2400"/>
          </a:p>
        </p:txBody>
      </p:sp>
      <p:sp>
        <p:nvSpPr>
          <p:cNvPr id="436" name="Google Shape;436;p6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No Combined Effort to organized war effort</a:t>
            </a:r>
            <a:endParaRPr>
              <a:solidFill>
                <a:srgbClr val="000000"/>
              </a:solidFill>
            </a:endParaRPr>
          </a:p>
          <a:p>
            <a:pPr indent="0" lvl="0" marL="0" rtl="0" algn="l">
              <a:spcBef>
                <a:spcPts val="1600"/>
              </a:spcBef>
              <a:spcAft>
                <a:spcPts val="0"/>
              </a:spcAft>
              <a:buNone/>
            </a:pPr>
            <a:r>
              <a:rPr lang="en">
                <a:solidFill>
                  <a:srgbClr val="000000"/>
                </a:solidFill>
              </a:rPr>
              <a:t>Did not plan for war of </a:t>
            </a:r>
            <a:r>
              <a:rPr lang="en">
                <a:solidFill>
                  <a:srgbClr val="000000"/>
                </a:solidFill>
              </a:rPr>
              <a:t>attrition</a:t>
            </a:r>
            <a:endParaRPr>
              <a:solidFill>
                <a:srgbClr val="000000"/>
              </a:solidFill>
            </a:endParaRPr>
          </a:p>
          <a:p>
            <a:pPr indent="0" lvl="0" marL="0" rtl="0" algn="l">
              <a:spcBef>
                <a:spcPts val="1600"/>
              </a:spcBef>
              <a:spcAft>
                <a:spcPts val="0"/>
              </a:spcAft>
              <a:buNone/>
            </a:pPr>
            <a:r>
              <a:rPr lang="en">
                <a:solidFill>
                  <a:srgbClr val="000000"/>
                </a:solidFill>
              </a:rPr>
              <a:t>Poor leadership?</a:t>
            </a:r>
            <a:endParaRPr>
              <a:solidFill>
                <a:srgbClr val="000000"/>
              </a:solidFill>
            </a:endParaRPr>
          </a:p>
          <a:p>
            <a:pPr indent="0" lvl="0" marL="0" rtl="0" algn="l">
              <a:spcBef>
                <a:spcPts val="1600"/>
              </a:spcBef>
              <a:spcAft>
                <a:spcPts val="0"/>
              </a:spcAft>
              <a:buNone/>
            </a:pPr>
            <a:r>
              <a:rPr lang="en">
                <a:solidFill>
                  <a:srgbClr val="000000"/>
                </a:solidFill>
              </a:rPr>
              <a:t>Politics before military tactics </a:t>
            </a:r>
            <a:endParaRPr>
              <a:solidFill>
                <a:srgbClr val="000000"/>
              </a:solidFill>
            </a:endParaRPr>
          </a:p>
          <a:p>
            <a:pPr indent="0" lvl="0" marL="0" rtl="0" algn="l">
              <a:spcBef>
                <a:spcPts val="1600"/>
              </a:spcBef>
              <a:spcAft>
                <a:spcPts val="1600"/>
              </a:spcAft>
              <a:buNone/>
            </a:pPr>
            <a:r>
              <a:rPr lang="en">
                <a:solidFill>
                  <a:srgbClr val="000000"/>
                </a:solidFill>
              </a:rPr>
              <a:t>Underestimated Allies </a:t>
            </a:r>
            <a:r>
              <a:rPr lang="en">
                <a:solidFill>
                  <a:srgbClr val="000000"/>
                </a:solidFill>
              </a:rPr>
              <a:t> </a:t>
            </a:r>
            <a:endParaRPr>
              <a:solidFill>
                <a:srgbClr val="00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0" name="Shape 440"/>
        <p:cNvGrpSpPr/>
        <p:nvPr/>
      </p:nvGrpSpPr>
      <p:grpSpPr>
        <a:xfrm>
          <a:off x="0" y="0"/>
          <a:ext cx="0" cy="0"/>
          <a:chOff x="0" y="0"/>
          <a:chExt cx="0" cy="0"/>
        </a:xfrm>
      </p:grpSpPr>
      <p:pic>
        <p:nvPicPr>
          <p:cNvPr descr="Res: 2000x1333, Wallpapers For &gt; Blank Old Newspaper Background" id="441" name="Google Shape;441;p65"/>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442" name="Google Shape;442;p6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t>Nuremberg </a:t>
            </a:r>
            <a:r>
              <a:rPr lang="en" sz="2400"/>
              <a:t>Trials</a:t>
            </a:r>
            <a:endParaRPr sz="2400"/>
          </a:p>
        </p:txBody>
      </p:sp>
      <p:sp>
        <p:nvSpPr>
          <p:cNvPr id="443" name="Google Shape;443;p6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20 November 1945 </a:t>
            </a:r>
            <a:endParaRPr>
              <a:solidFill>
                <a:srgbClr val="000000"/>
              </a:solidFill>
            </a:endParaRPr>
          </a:p>
          <a:p>
            <a:pPr indent="0" lvl="0" marL="0" rtl="0" algn="l">
              <a:spcBef>
                <a:spcPts val="1600"/>
              </a:spcBef>
              <a:spcAft>
                <a:spcPts val="0"/>
              </a:spcAft>
              <a:buNone/>
            </a:pPr>
            <a:r>
              <a:rPr lang="en">
                <a:solidFill>
                  <a:srgbClr val="000000"/>
                </a:solidFill>
              </a:rPr>
              <a:t>Military tribunals </a:t>
            </a:r>
            <a:endParaRPr>
              <a:solidFill>
                <a:srgbClr val="000000"/>
              </a:solidFill>
            </a:endParaRPr>
          </a:p>
          <a:p>
            <a:pPr indent="0" lvl="0" marL="0" rtl="0" algn="l">
              <a:spcBef>
                <a:spcPts val="1600"/>
              </a:spcBef>
              <a:spcAft>
                <a:spcPts val="0"/>
              </a:spcAft>
              <a:buNone/>
            </a:pPr>
            <a:r>
              <a:rPr lang="en">
                <a:solidFill>
                  <a:srgbClr val="000000"/>
                </a:solidFill>
              </a:rPr>
              <a:t>Allied Forces Under international law</a:t>
            </a:r>
            <a:endParaRPr>
              <a:solidFill>
                <a:srgbClr val="000000"/>
              </a:solidFill>
            </a:endParaRPr>
          </a:p>
          <a:p>
            <a:pPr indent="0" lvl="0" marL="0" rtl="0" algn="l">
              <a:spcBef>
                <a:spcPts val="1600"/>
              </a:spcBef>
              <a:spcAft>
                <a:spcPts val="0"/>
              </a:spcAft>
              <a:buNone/>
            </a:pPr>
            <a:r>
              <a:rPr lang="en">
                <a:solidFill>
                  <a:srgbClr val="000000"/>
                </a:solidFill>
              </a:rPr>
              <a:t>Prosecution of Nazis </a:t>
            </a:r>
            <a:endParaRPr>
              <a:solidFill>
                <a:srgbClr val="000000"/>
              </a:solidFill>
            </a:endParaRPr>
          </a:p>
          <a:p>
            <a:pPr indent="0" lvl="0" marL="0" rtl="0" algn="l">
              <a:spcBef>
                <a:spcPts val="1600"/>
              </a:spcBef>
              <a:spcAft>
                <a:spcPts val="0"/>
              </a:spcAft>
              <a:buNone/>
            </a:pPr>
            <a:r>
              <a:rPr lang="en">
                <a:solidFill>
                  <a:srgbClr val="000000"/>
                </a:solidFill>
              </a:rPr>
              <a:t>"the greatest trial in history" </a:t>
            </a:r>
            <a:endParaRPr>
              <a:solidFill>
                <a:srgbClr val="000000"/>
              </a:solidFill>
            </a:endParaRPr>
          </a:p>
          <a:p>
            <a:pPr indent="0" lvl="0" marL="0" rtl="0" algn="l">
              <a:spcBef>
                <a:spcPts val="1600"/>
              </a:spcBef>
              <a:spcAft>
                <a:spcPts val="0"/>
              </a:spcAft>
              <a:buNone/>
            </a:pPr>
            <a:r>
              <a:rPr lang="en">
                <a:solidFill>
                  <a:srgbClr val="000000"/>
                </a:solidFill>
              </a:rPr>
              <a:t>The Holocaust</a:t>
            </a:r>
            <a:endParaRPr>
              <a:solidFill>
                <a:srgbClr val="000000"/>
              </a:solidFill>
            </a:endParaRPr>
          </a:p>
          <a:p>
            <a:pPr indent="0" lvl="0" marL="0" rtl="0" algn="l">
              <a:spcBef>
                <a:spcPts val="1600"/>
              </a:spcBef>
              <a:spcAft>
                <a:spcPts val="1600"/>
              </a:spcAft>
              <a:buNone/>
            </a:pPr>
            <a:r>
              <a:t/>
            </a:r>
            <a:endParaRPr>
              <a:solidFill>
                <a:srgbClr val="000000"/>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7" name="Shape 447"/>
        <p:cNvGrpSpPr/>
        <p:nvPr/>
      </p:nvGrpSpPr>
      <p:grpSpPr>
        <a:xfrm>
          <a:off x="0" y="0"/>
          <a:ext cx="0" cy="0"/>
          <a:chOff x="0" y="0"/>
          <a:chExt cx="0" cy="0"/>
        </a:xfrm>
      </p:grpSpPr>
      <p:pic>
        <p:nvPicPr>
          <p:cNvPr descr="Res: 2000x1333, Wallpapers For &gt; Blank Old Newspaper Background" id="448" name="Google Shape;448;p66"/>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449" name="Google Shape;449;p6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450" name="Google Shape;450;p6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451" name="Google Shape;451;p66"/>
          <p:cNvPicPr preferRelativeResize="0"/>
          <p:nvPr/>
        </p:nvPicPr>
        <p:blipFill>
          <a:blip r:embed="rId4">
            <a:alphaModFix/>
          </a:blip>
          <a:stretch>
            <a:fillRect/>
          </a:stretch>
        </p:blipFill>
        <p:spPr>
          <a:xfrm>
            <a:off x="1042216" y="0"/>
            <a:ext cx="7220218" cy="51435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5" name="Shape 455"/>
        <p:cNvGrpSpPr/>
        <p:nvPr/>
      </p:nvGrpSpPr>
      <p:grpSpPr>
        <a:xfrm>
          <a:off x="0" y="0"/>
          <a:ext cx="0" cy="0"/>
          <a:chOff x="0" y="0"/>
          <a:chExt cx="0" cy="0"/>
        </a:xfrm>
      </p:grpSpPr>
      <p:pic>
        <p:nvPicPr>
          <p:cNvPr descr="Res: 2000x1333, Wallpapers For &gt; Blank Old Newspaper Background" id="456" name="Google Shape;456;p67"/>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457" name="Google Shape;457;p6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458" name="Google Shape;458;p6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459" name="Google Shape;459;p67"/>
          <p:cNvPicPr preferRelativeResize="0"/>
          <p:nvPr/>
        </p:nvPicPr>
        <p:blipFill>
          <a:blip r:embed="rId4">
            <a:alphaModFix/>
          </a:blip>
          <a:stretch>
            <a:fillRect/>
          </a:stretch>
        </p:blipFill>
        <p:spPr>
          <a:xfrm>
            <a:off x="1481070" y="0"/>
            <a:ext cx="6181860" cy="5143501"/>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3" name="Shape 463"/>
        <p:cNvGrpSpPr/>
        <p:nvPr/>
      </p:nvGrpSpPr>
      <p:grpSpPr>
        <a:xfrm>
          <a:off x="0" y="0"/>
          <a:ext cx="0" cy="0"/>
          <a:chOff x="0" y="0"/>
          <a:chExt cx="0" cy="0"/>
        </a:xfrm>
      </p:grpSpPr>
      <p:pic>
        <p:nvPicPr>
          <p:cNvPr descr="Res: 2000x1333, Wallpapers For &gt; Blank Old Newspaper Background" id="464" name="Google Shape;464;p68"/>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465" name="Google Shape;465;p6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466" name="Google Shape;466;p6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467" name="Google Shape;467;p68"/>
          <p:cNvPicPr preferRelativeResize="0"/>
          <p:nvPr/>
        </p:nvPicPr>
        <p:blipFill>
          <a:blip r:embed="rId4">
            <a:alphaModFix/>
          </a:blip>
          <a:stretch>
            <a:fillRect/>
          </a:stretch>
        </p:blipFill>
        <p:spPr>
          <a:xfrm>
            <a:off x="1538288" y="461963"/>
            <a:ext cx="6067425" cy="421957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1" name="Shape 471"/>
        <p:cNvGrpSpPr/>
        <p:nvPr/>
      </p:nvGrpSpPr>
      <p:grpSpPr>
        <a:xfrm>
          <a:off x="0" y="0"/>
          <a:ext cx="0" cy="0"/>
          <a:chOff x="0" y="0"/>
          <a:chExt cx="0" cy="0"/>
        </a:xfrm>
      </p:grpSpPr>
      <p:pic>
        <p:nvPicPr>
          <p:cNvPr descr="Res: 2000x1333, Wallpapers For &gt; Blank Old Newspaper Background" id="472" name="Google Shape;472;p69"/>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473" name="Google Shape;473;p6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474" name="Google Shape;474;p6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475" name="Google Shape;475;p69"/>
          <p:cNvPicPr preferRelativeResize="0"/>
          <p:nvPr/>
        </p:nvPicPr>
        <p:blipFill>
          <a:blip r:embed="rId4">
            <a:alphaModFix/>
          </a:blip>
          <a:stretch>
            <a:fillRect/>
          </a:stretch>
        </p:blipFill>
        <p:spPr>
          <a:xfrm>
            <a:off x="1073020" y="0"/>
            <a:ext cx="6997960" cy="5143501"/>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9" name="Shape 479"/>
        <p:cNvGrpSpPr/>
        <p:nvPr/>
      </p:nvGrpSpPr>
      <p:grpSpPr>
        <a:xfrm>
          <a:off x="0" y="0"/>
          <a:ext cx="0" cy="0"/>
          <a:chOff x="0" y="0"/>
          <a:chExt cx="0" cy="0"/>
        </a:xfrm>
      </p:grpSpPr>
      <p:pic>
        <p:nvPicPr>
          <p:cNvPr descr="Res: 2000x1333, Wallpapers For &gt; Blank Old Newspaper Background" id="480" name="Google Shape;480;p70"/>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481" name="Google Shape;481;p7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482" name="Google Shape;482;p7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483" name="Google Shape;483;p70"/>
          <p:cNvPicPr preferRelativeResize="0"/>
          <p:nvPr/>
        </p:nvPicPr>
        <p:blipFill>
          <a:blip r:embed="rId4">
            <a:alphaModFix/>
          </a:blip>
          <a:stretch>
            <a:fillRect/>
          </a:stretch>
        </p:blipFill>
        <p:spPr>
          <a:xfrm>
            <a:off x="1143000" y="0"/>
            <a:ext cx="6857999" cy="51435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7" name="Shape 487"/>
        <p:cNvGrpSpPr/>
        <p:nvPr/>
      </p:nvGrpSpPr>
      <p:grpSpPr>
        <a:xfrm>
          <a:off x="0" y="0"/>
          <a:ext cx="0" cy="0"/>
          <a:chOff x="0" y="0"/>
          <a:chExt cx="0" cy="0"/>
        </a:xfrm>
      </p:grpSpPr>
      <p:pic>
        <p:nvPicPr>
          <p:cNvPr descr="Res: 2000x1333, Wallpapers For &gt; Blank Old Newspaper Background" id="488" name="Google Shape;488;p71"/>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489" name="Google Shape;489;p7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490" name="Google Shape;490;p71"/>
          <p:cNvSpPr txBox="1"/>
          <p:nvPr>
            <p:ph idx="1" type="body"/>
          </p:nvPr>
        </p:nvSpPr>
        <p:spPr>
          <a:xfrm>
            <a:off x="311700" y="113900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400">
              <a:solidFill>
                <a:schemeClr val="dk1"/>
              </a:solidFill>
            </a:endParaRPr>
          </a:p>
          <a:p>
            <a:pPr indent="0" lvl="0" marL="0" rtl="0" algn="ctr">
              <a:spcBef>
                <a:spcPts val="1600"/>
              </a:spcBef>
              <a:spcAft>
                <a:spcPts val="1600"/>
              </a:spcAft>
              <a:buNone/>
            </a:pPr>
            <a:r>
              <a:t/>
            </a:r>
            <a:endParaRPr>
              <a:solidFill>
                <a:srgbClr val="000000"/>
              </a:solidFill>
            </a:endParaRPr>
          </a:p>
        </p:txBody>
      </p:sp>
      <p:pic>
        <p:nvPicPr>
          <p:cNvPr id="491" name="Google Shape;491;p71"/>
          <p:cNvPicPr preferRelativeResize="0"/>
          <p:nvPr/>
        </p:nvPicPr>
        <p:blipFill>
          <a:blip r:embed="rId4">
            <a:alphaModFix/>
          </a:blip>
          <a:stretch>
            <a:fillRect/>
          </a:stretch>
        </p:blipFill>
        <p:spPr>
          <a:xfrm>
            <a:off x="0" y="285750"/>
            <a:ext cx="9144000" cy="45720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5" name="Shape 495"/>
        <p:cNvGrpSpPr/>
        <p:nvPr/>
      </p:nvGrpSpPr>
      <p:grpSpPr>
        <a:xfrm>
          <a:off x="0" y="0"/>
          <a:ext cx="0" cy="0"/>
          <a:chOff x="0" y="0"/>
          <a:chExt cx="0" cy="0"/>
        </a:xfrm>
      </p:grpSpPr>
      <p:pic>
        <p:nvPicPr>
          <p:cNvPr descr="Res: 2000x1333, Wallpapers For &gt; Blank Old Newspaper Background" id="496" name="Google Shape;496;p72"/>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497" name="Google Shape;497;p7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498" name="Google Shape;498;p7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499" name="Google Shape;499;p72"/>
          <p:cNvPicPr preferRelativeResize="0"/>
          <p:nvPr/>
        </p:nvPicPr>
        <p:blipFill>
          <a:blip r:embed="rId4">
            <a:alphaModFix/>
          </a:blip>
          <a:stretch>
            <a:fillRect/>
          </a:stretch>
        </p:blipFill>
        <p:spPr>
          <a:xfrm>
            <a:off x="3500438" y="1085850"/>
            <a:ext cx="2143125" cy="29718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3" name="Shape 503"/>
        <p:cNvGrpSpPr/>
        <p:nvPr/>
      </p:nvGrpSpPr>
      <p:grpSpPr>
        <a:xfrm>
          <a:off x="0" y="0"/>
          <a:ext cx="0" cy="0"/>
          <a:chOff x="0" y="0"/>
          <a:chExt cx="0" cy="0"/>
        </a:xfrm>
      </p:grpSpPr>
      <p:pic>
        <p:nvPicPr>
          <p:cNvPr descr="Res: 2000x1333, Wallpapers For &gt; Blank Old Newspaper Background" id="504" name="Google Shape;504;p73"/>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05" name="Google Shape;505;p7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506" name="Google Shape;506;p7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507" name="Google Shape;507;p73"/>
          <p:cNvPicPr preferRelativeResize="0"/>
          <p:nvPr/>
        </p:nvPicPr>
        <p:blipFill>
          <a:blip r:embed="rId4">
            <a:alphaModFix/>
          </a:blip>
          <a:stretch>
            <a:fillRect/>
          </a:stretch>
        </p:blipFill>
        <p:spPr>
          <a:xfrm>
            <a:off x="2498595" y="0"/>
            <a:ext cx="4146810" cy="5143499"/>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1" name="Shape 511"/>
        <p:cNvGrpSpPr/>
        <p:nvPr/>
      </p:nvGrpSpPr>
      <p:grpSpPr>
        <a:xfrm>
          <a:off x="0" y="0"/>
          <a:ext cx="0" cy="0"/>
          <a:chOff x="0" y="0"/>
          <a:chExt cx="0" cy="0"/>
        </a:xfrm>
      </p:grpSpPr>
      <p:pic>
        <p:nvPicPr>
          <p:cNvPr descr="Res: 2000x1333, Wallpapers For &gt; Blank Old Newspaper Background" id="512" name="Google Shape;512;p74"/>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13" name="Google Shape;513;p7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514" name="Google Shape;514;p7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515" name="Google Shape;515;p74"/>
          <p:cNvPicPr preferRelativeResize="0"/>
          <p:nvPr/>
        </p:nvPicPr>
        <p:blipFill>
          <a:blip r:embed="rId4">
            <a:alphaModFix/>
          </a:blip>
          <a:stretch>
            <a:fillRect/>
          </a:stretch>
        </p:blipFill>
        <p:spPr>
          <a:xfrm>
            <a:off x="2691274" y="0"/>
            <a:ext cx="3761451" cy="5143499"/>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9" name="Shape 519"/>
        <p:cNvGrpSpPr/>
        <p:nvPr/>
      </p:nvGrpSpPr>
      <p:grpSpPr>
        <a:xfrm>
          <a:off x="0" y="0"/>
          <a:ext cx="0" cy="0"/>
          <a:chOff x="0" y="0"/>
          <a:chExt cx="0" cy="0"/>
        </a:xfrm>
      </p:grpSpPr>
      <p:pic>
        <p:nvPicPr>
          <p:cNvPr descr="Res: 2000x1333, Wallpapers For &gt; Blank Old Newspaper Background" id="520" name="Google Shape;520;p75"/>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21" name="Google Shape;521;p7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522" name="Google Shape;522;p7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523" name="Google Shape;523;p75"/>
          <p:cNvPicPr preferRelativeResize="0"/>
          <p:nvPr/>
        </p:nvPicPr>
        <p:blipFill>
          <a:blip r:embed="rId4">
            <a:alphaModFix/>
          </a:blip>
          <a:stretch>
            <a:fillRect/>
          </a:stretch>
        </p:blipFill>
        <p:spPr>
          <a:xfrm>
            <a:off x="1306275" y="784525"/>
            <a:ext cx="6832801" cy="341640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7" name="Shape 527"/>
        <p:cNvGrpSpPr/>
        <p:nvPr/>
      </p:nvGrpSpPr>
      <p:grpSpPr>
        <a:xfrm>
          <a:off x="0" y="0"/>
          <a:ext cx="0" cy="0"/>
          <a:chOff x="0" y="0"/>
          <a:chExt cx="0" cy="0"/>
        </a:xfrm>
      </p:grpSpPr>
      <p:pic>
        <p:nvPicPr>
          <p:cNvPr descr="Res: 2000x1333, Wallpapers For &gt; Blank Old Newspaper Background" id="528" name="Google Shape;528;p76"/>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29" name="Google Shape;529;p7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530" name="Google Shape;530;p7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531" name="Google Shape;531;p76"/>
          <p:cNvPicPr preferRelativeResize="0"/>
          <p:nvPr/>
        </p:nvPicPr>
        <p:blipFill>
          <a:blip r:embed="rId4">
            <a:alphaModFix/>
          </a:blip>
          <a:stretch>
            <a:fillRect/>
          </a:stretch>
        </p:blipFill>
        <p:spPr>
          <a:xfrm>
            <a:off x="647375" y="653977"/>
            <a:ext cx="7686147" cy="3835549"/>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5" name="Shape 535"/>
        <p:cNvGrpSpPr/>
        <p:nvPr/>
      </p:nvGrpSpPr>
      <p:grpSpPr>
        <a:xfrm>
          <a:off x="0" y="0"/>
          <a:ext cx="0" cy="0"/>
          <a:chOff x="0" y="0"/>
          <a:chExt cx="0" cy="0"/>
        </a:xfrm>
      </p:grpSpPr>
      <p:pic>
        <p:nvPicPr>
          <p:cNvPr descr="Res: 2000x1333, Wallpapers For &gt; Blank Old Newspaper Background" id="536" name="Google Shape;536;p77"/>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37" name="Google Shape;537;p7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538" name="Google Shape;538;p7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539" name="Google Shape;539;p77"/>
          <p:cNvPicPr preferRelativeResize="0"/>
          <p:nvPr/>
        </p:nvPicPr>
        <p:blipFill>
          <a:blip r:embed="rId4">
            <a:alphaModFix/>
          </a:blip>
          <a:stretch>
            <a:fillRect/>
          </a:stretch>
        </p:blipFill>
        <p:spPr>
          <a:xfrm>
            <a:off x="1281250" y="751050"/>
            <a:ext cx="6945674" cy="3472826"/>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3" name="Shape 543"/>
        <p:cNvGrpSpPr/>
        <p:nvPr/>
      </p:nvGrpSpPr>
      <p:grpSpPr>
        <a:xfrm>
          <a:off x="0" y="0"/>
          <a:ext cx="0" cy="0"/>
          <a:chOff x="0" y="0"/>
          <a:chExt cx="0" cy="0"/>
        </a:xfrm>
      </p:grpSpPr>
      <p:pic>
        <p:nvPicPr>
          <p:cNvPr descr="Res: 2000x1333, Wallpapers For &gt; Blank Old Newspaper Background" id="544" name="Google Shape;544;p78"/>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45" name="Google Shape;545;p7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546" name="Google Shape;546;p7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pic>
        <p:nvPicPr>
          <p:cNvPr id="547" name="Google Shape;547;p78"/>
          <p:cNvPicPr preferRelativeResize="0"/>
          <p:nvPr/>
        </p:nvPicPr>
        <p:blipFill>
          <a:blip r:embed="rId4">
            <a:alphaModFix/>
          </a:blip>
          <a:stretch>
            <a:fillRect/>
          </a:stretch>
        </p:blipFill>
        <p:spPr>
          <a:xfrm>
            <a:off x="803100" y="651738"/>
            <a:ext cx="7680051" cy="3840026"/>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1" name="Shape 551"/>
        <p:cNvGrpSpPr/>
        <p:nvPr/>
      </p:nvGrpSpPr>
      <p:grpSpPr>
        <a:xfrm>
          <a:off x="0" y="0"/>
          <a:ext cx="0" cy="0"/>
          <a:chOff x="0" y="0"/>
          <a:chExt cx="0" cy="0"/>
        </a:xfrm>
      </p:grpSpPr>
      <p:pic>
        <p:nvPicPr>
          <p:cNvPr descr="Res: 2000x1333, Wallpapers For &gt; Blank Old Newspaper Background" id="552" name="Google Shape;552;p79"/>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53" name="Google Shape;553;p7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554" name="Google Shape;554;p7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8" name="Shape 558"/>
        <p:cNvGrpSpPr/>
        <p:nvPr/>
      </p:nvGrpSpPr>
      <p:grpSpPr>
        <a:xfrm>
          <a:off x="0" y="0"/>
          <a:ext cx="0" cy="0"/>
          <a:chOff x="0" y="0"/>
          <a:chExt cx="0" cy="0"/>
        </a:xfrm>
      </p:grpSpPr>
      <p:pic>
        <p:nvPicPr>
          <p:cNvPr descr="Res: 2000x1333, Wallpapers For &gt; Blank Old Newspaper Background" id="559" name="Google Shape;559;p80"/>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60" name="Google Shape;560;p8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561" name="Google Shape;561;p8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5" name="Shape 565"/>
        <p:cNvGrpSpPr/>
        <p:nvPr/>
      </p:nvGrpSpPr>
      <p:grpSpPr>
        <a:xfrm>
          <a:off x="0" y="0"/>
          <a:ext cx="0" cy="0"/>
          <a:chOff x="0" y="0"/>
          <a:chExt cx="0" cy="0"/>
        </a:xfrm>
      </p:grpSpPr>
      <p:pic>
        <p:nvPicPr>
          <p:cNvPr descr="Res: 2000x1333, Wallpapers For &gt; Blank Old Newspaper Background" id="566" name="Google Shape;566;p81"/>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67" name="Google Shape;567;p8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568" name="Google Shape;568;p8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2" name="Shape 572"/>
        <p:cNvGrpSpPr/>
        <p:nvPr/>
      </p:nvGrpSpPr>
      <p:grpSpPr>
        <a:xfrm>
          <a:off x="0" y="0"/>
          <a:ext cx="0" cy="0"/>
          <a:chOff x="0" y="0"/>
          <a:chExt cx="0" cy="0"/>
        </a:xfrm>
      </p:grpSpPr>
      <p:pic>
        <p:nvPicPr>
          <p:cNvPr descr="Res: 2000x1333, Wallpapers For &gt; Blank Old Newspaper Background" id="573" name="Google Shape;573;p82"/>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74" name="Google Shape;574;p8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575" name="Google Shape;575;p8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9" name="Shape 579"/>
        <p:cNvGrpSpPr/>
        <p:nvPr/>
      </p:nvGrpSpPr>
      <p:grpSpPr>
        <a:xfrm>
          <a:off x="0" y="0"/>
          <a:ext cx="0" cy="0"/>
          <a:chOff x="0" y="0"/>
          <a:chExt cx="0" cy="0"/>
        </a:xfrm>
      </p:grpSpPr>
      <p:pic>
        <p:nvPicPr>
          <p:cNvPr descr="Res: 2000x1333, Wallpapers For &gt; Blank Old Newspaper Background" id="580" name="Google Shape;580;p83"/>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81" name="Google Shape;581;p8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582" name="Google Shape;582;p8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6" name="Shape 586"/>
        <p:cNvGrpSpPr/>
        <p:nvPr/>
      </p:nvGrpSpPr>
      <p:grpSpPr>
        <a:xfrm>
          <a:off x="0" y="0"/>
          <a:ext cx="0" cy="0"/>
          <a:chOff x="0" y="0"/>
          <a:chExt cx="0" cy="0"/>
        </a:xfrm>
      </p:grpSpPr>
      <p:pic>
        <p:nvPicPr>
          <p:cNvPr descr="Res: 2000x1333, Wallpapers For &gt; Blank Old Newspaper Background" id="587" name="Google Shape;587;p84"/>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88" name="Google Shape;588;p8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589" name="Google Shape;589;p8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3" name="Shape 593"/>
        <p:cNvGrpSpPr/>
        <p:nvPr/>
      </p:nvGrpSpPr>
      <p:grpSpPr>
        <a:xfrm>
          <a:off x="0" y="0"/>
          <a:ext cx="0" cy="0"/>
          <a:chOff x="0" y="0"/>
          <a:chExt cx="0" cy="0"/>
        </a:xfrm>
      </p:grpSpPr>
      <p:pic>
        <p:nvPicPr>
          <p:cNvPr descr="Res: 2000x1333, Wallpapers For &gt; Blank Old Newspaper Background" id="594" name="Google Shape;594;p85"/>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595" name="Google Shape;595;p8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596" name="Google Shape;596;p8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0" name="Shape 600"/>
        <p:cNvGrpSpPr/>
        <p:nvPr/>
      </p:nvGrpSpPr>
      <p:grpSpPr>
        <a:xfrm>
          <a:off x="0" y="0"/>
          <a:ext cx="0" cy="0"/>
          <a:chOff x="0" y="0"/>
          <a:chExt cx="0" cy="0"/>
        </a:xfrm>
      </p:grpSpPr>
      <p:pic>
        <p:nvPicPr>
          <p:cNvPr descr="Res: 2000x1333, Wallpapers For &gt; Blank Old Newspaper Background" id="601" name="Google Shape;601;p86"/>
          <p:cNvPicPr preferRelativeResize="0"/>
          <p:nvPr/>
        </p:nvPicPr>
        <p:blipFill rotWithShape="1">
          <a:blip r:embed="rId3">
            <a:alphaModFix/>
          </a:blip>
          <a:srcRect b="7689" l="960" r="0" t="0"/>
          <a:stretch/>
        </p:blipFill>
        <p:spPr>
          <a:xfrm>
            <a:off x="-40100" y="-50125"/>
            <a:ext cx="9224199" cy="5243750"/>
          </a:xfrm>
          <a:prstGeom prst="rect">
            <a:avLst/>
          </a:prstGeom>
          <a:noFill/>
          <a:ln>
            <a:noFill/>
          </a:ln>
        </p:spPr>
      </p:pic>
      <p:sp>
        <p:nvSpPr>
          <p:cNvPr id="602" name="Google Shape;602;p8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2400"/>
          </a:p>
        </p:txBody>
      </p:sp>
      <p:sp>
        <p:nvSpPr>
          <p:cNvPr id="603" name="Google Shape;603;p8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solidFill>
                <a:srgbClr val="00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