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  <p:sldMasterId id="2147483660" r:id="rId4"/>
    <p:sldMasterId id="2147483661" r:id="rId5"/>
    <p:sldMasterId id="2147483662" r:id="rId6"/>
    <p:sldMasterId id="2147483663" r:id="rId7"/>
    <p:sldMasterId id="2147483664" r:id="rId8"/>
    <p:sldMasterId id="2147483665" r:id="rId9"/>
    <p:sldMasterId id="2147483666" r:id="rId10"/>
    <p:sldMasterId id="2147483667" r:id="rId11"/>
    <p:sldMasterId id="2147483668" r:id="rId12"/>
    <p:sldMasterId id="2147483669" r:id="rId13"/>
    <p:sldMasterId id="2147483670" r:id="rId14"/>
    <p:sldMasterId id="2147483671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</p:sldIdLst>
  <p:sldSz cy="9753600" cx="13004800"/>
  <p:notesSz cx="6858000" cy="9144000"/>
  <p:embeddedFontLst>
    <p:embeddedFont>
      <p:font typeface="Cutive"/>
      <p:regular r:id="rId7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4.xml"/><Relationship Id="rId42" Type="http://schemas.openxmlformats.org/officeDocument/2006/relationships/slide" Target="slides/slide26.xml"/><Relationship Id="rId41" Type="http://schemas.openxmlformats.org/officeDocument/2006/relationships/slide" Target="slides/slide25.xml"/><Relationship Id="rId44" Type="http://schemas.openxmlformats.org/officeDocument/2006/relationships/slide" Target="slides/slide28.xml"/><Relationship Id="rId43" Type="http://schemas.openxmlformats.org/officeDocument/2006/relationships/slide" Target="slides/slide27.xml"/><Relationship Id="rId46" Type="http://schemas.openxmlformats.org/officeDocument/2006/relationships/slide" Target="slides/slide30.xml"/><Relationship Id="rId45" Type="http://schemas.openxmlformats.org/officeDocument/2006/relationships/slide" Target="slides/slide29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48" Type="http://schemas.openxmlformats.org/officeDocument/2006/relationships/slide" Target="slides/slide32.xml"/><Relationship Id="rId47" Type="http://schemas.openxmlformats.org/officeDocument/2006/relationships/slide" Target="slides/slide31.xml"/><Relationship Id="rId49" Type="http://schemas.openxmlformats.org/officeDocument/2006/relationships/slide" Target="slides/slide33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15.xml"/><Relationship Id="rId30" Type="http://schemas.openxmlformats.org/officeDocument/2006/relationships/slide" Target="slides/slide14.xml"/><Relationship Id="rId33" Type="http://schemas.openxmlformats.org/officeDocument/2006/relationships/slide" Target="slides/slide17.xml"/><Relationship Id="rId32" Type="http://schemas.openxmlformats.org/officeDocument/2006/relationships/slide" Target="slides/slide16.xml"/><Relationship Id="rId35" Type="http://schemas.openxmlformats.org/officeDocument/2006/relationships/slide" Target="slides/slide19.xml"/><Relationship Id="rId34" Type="http://schemas.openxmlformats.org/officeDocument/2006/relationships/slide" Target="slides/slide18.xml"/><Relationship Id="rId71" Type="http://schemas.openxmlformats.org/officeDocument/2006/relationships/font" Target="fonts/Cutive-regular.fntdata"/><Relationship Id="rId70" Type="http://schemas.openxmlformats.org/officeDocument/2006/relationships/slide" Target="slides/slide54.xml"/><Relationship Id="rId37" Type="http://schemas.openxmlformats.org/officeDocument/2006/relationships/slide" Target="slides/slide21.xml"/><Relationship Id="rId36" Type="http://schemas.openxmlformats.org/officeDocument/2006/relationships/slide" Target="slides/slide20.xml"/><Relationship Id="rId39" Type="http://schemas.openxmlformats.org/officeDocument/2006/relationships/slide" Target="slides/slide23.xml"/><Relationship Id="rId38" Type="http://schemas.openxmlformats.org/officeDocument/2006/relationships/slide" Target="slides/slide22.xml"/><Relationship Id="rId62" Type="http://schemas.openxmlformats.org/officeDocument/2006/relationships/slide" Target="slides/slide46.xml"/><Relationship Id="rId61" Type="http://schemas.openxmlformats.org/officeDocument/2006/relationships/slide" Target="slides/slide45.xml"/><Relationship Id="rId20" Type="http://schemas.openxmlformats.org/officeDocument/2006/relationships/slide" Target="slides/slide4.xml"/><Relationship Id="rId64" Type="http://schemas.openxmlformats.org/officeDocument/2006/relationships/slide" Target="slides/slide48.xml"/><Relationship Id="rId63" Type="http://schemas.openxmlformats.org/officeDocument/2006/relationships/slide" Target="slides/slide47.xml"/><Relationship Id="rId22" Type="http://schemas.openxmlformats.org/officeDocument/2006/relationships/slide" Target="slides/slide6.xml"/><Relationship Id="rId66" Type="http://schemas.openxmlformats.org/officeDocument/2006/relationships/slide" Target="slides/slide50.xml"/><Relationship Id="rId21" Type="http://schemas.openxmlformats.org/officeDocument/2006/relationships/slide" Target="slides/slide5.xml"/><Relationship Id="rId65" Type="http://schemas.openxmlformats.org/officeDocument/2006/relationships/slide" Target="slides/slide49.xml"/><Relationship Id="rId24" Type="http://schemas.openxmlformats.org/officeDocument/2006/relationships/slide" Target="slides/slide8.xml"/><Relationship Id="rId68" Type="http://schemas.openxmlformats.org/officeDocument/2006/relationships/slide" Target="slides/slide52.xml"/><Relationship Id="rId23" Type="http://schemas.openxmlformats.org/officeDocument/2006/relationships/slide" Target="slides/slide7.xml"/><Relationship Id="rId67" Type="http://schemas.openxmlformats.org/officeDocument/2006/relationships/slide" Target="slides/slide51.xml"/><Relationship Id="rId60" Type="http://schemas.openxmlformats.org/officeDocument/2006/relationships/slide" Target="slides/slide44.xml"/><Relationship Id="rId26" Type="http://schemas.openxmlformats.org/officeDocument/2006/relationships/slide" Target="slides/slide10.xml"/><Relationship Id="rId25" Type="http://schemas.openxmlformats.org/officeDocument/2006/relationships/slide" Target="slides/slide9.xml"/><Relationship Id="rId69" Type="http://schemas.openxmlformats.org/officeDocument/2006/relationships/slide" Target="slides/slide53.xml"/><Relationship Id="rId28" Type="http://schemas.openxmlformats.org/officeDocument/2006/relationships/slide" Target="slides/slide12.xml"/><Relationship Id="rId27" Type="http://schemas.openxmlformats.org/officeDocument/2006/relationships/slide" Target="slides/slide11.xml"/><Relationship Id="rId29" Type="http://schemas.openxmlformats.org/officeDocument/2006/relationships/slide" Target="slides/slide13.xml"/><Relationship Id="rId51" Type="http://schemas.openxmlformats.org/officeDocument/2006/relationships/slide" Target="slides/slide35.xml"/><Relationship Id="rId50" Type="http://schemas.openxmlformats.org/officeDocument/2006/relationships/slide" Target="slides/slide34.xml"/><Relationship Id="rId53" Type="http://schemas.openxmlformats.org/officeDocument/2006/relationships/slide" Target="slides/slide37.xml"/><Relationship Id="rId52" Type="http://schemas.openxmlformats.org/officeDocument/2006/relationships/slide" Target="slides/slide36.xml"/><Relationship Id="rId11" Type="http://schemas.openxmlformats.org/officeDocument/2006/relationships/slideMaster" Target="slideMasters/slideMaster9.xml"/><Relationship Id="rId55" Type="http://schemas.openxmlformats.org/officeDocument/2006/relationships/slide" Target="slides/slide39.xml"/><Relationship Id="rId10" Type="http://schemas.openxmlformats.org/officeDocument/2006/relationships/slideMaster" Target="slideMasters/slideMaster8.xml"/><Relationship Id="rId54" Type="http://schemas.openxmlformats.org/officeDocument/2006/relationships/slide" Target="slides/slide38.xml"/><Relationship Id="rId13" Type="http://schemas.openxmlformats.org/officeDocument/2006/relationships/slideMaster" Target="slideMasters/slideMaster11.xml"/><Relationship Id="rId57" Type="http://schemas.openxmlformats.org/officeDocument/2006/relationships/slide" Target="slides/slide41.xml"/><Relationship Id="rId12" Type="http://schemas.openxmlformats.org/officeDocument/2006/relationships/slideMaster" Target="slideMasters/slideMaster10.xml"/><Relationship Id="rId56" Type="http://schemas.openxmlformats.org/officeDocument/2006/relationships/slide" Target="slides/slide40.xml"/><Relationship Id="rId15" Type="http://schemas.openxmlformats.org/officeDocument/2006/relationships/slideMaster" Target="slideMasters/slideMaster13.xml"/><Relationship Id="rId59" Type="http://schemas.openxmlformats.org/officeDocument/2006/relationships/slide" Target="slides/slide43.xml"/><Relationship Id="rId14" Type="http://schemas.openxmlformats.org/officeDocument/2006/relationships/slideMaster" Target="slideMasters/slideMaster12.xml"/><Relationship Id="rId58" Type="http://schemas.openxmlformats.org/officeDocument/2006/relationships/slide" Target="slides/slide42.xml"/><Relationship Id="rId17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1079500" y="2921000"/>
            <a:ext cx="10845800" cy="24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1079500" y="5359400"/>
            <a:ext cx="108458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95300" y="1663700"/>
            <a:ext cx="56515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95300" y="4991100"/>
            <a:ext cx="5651500" cy="30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5000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8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1079500" y="1003300"/>
            <a:ext cx="5232400" cy="7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type="title"/>
          </p:nvPr>
        </p:nvSpPr>
        <p:spPr>
          <a:xfrm>
            <a:off x="1079500" y="152400"/>
            <a:ext cx="1084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1079500" y="152400"/>
            <a:ext cx="10845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1079500" y="850900"/>
            <a:ext cx="10845800" cy="7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4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1079500" y="152400"/>
            <a:ext cx="108458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1079500" y="914400"/>
            <a:ext cx="10845800" cy="7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idx="1" type="body"/>
          </p:nvPr>
        </p:nvSpPr>
        <p:spPr>
          <a:xfrm>
            <a:off x="1079500" y="711200"/>
            <a:ext cx="5232400" cy="79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54" name="Google Shape;54;p20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idx="1" type="body"/>
          </p:nvPr>
        </p:nvSpPr>
        <p:spPr>
          <a:xfrm>
            <a:off x="7772400" y="825500"/>
            <a:ext cx="4152900" cy="781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sz="32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60" name="Google Shape;60;p22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700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3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9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7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10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11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1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5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13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6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theme" Target="../theme/theme8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79500" y="2921000"/>
            <a:ext cx="10845800" cy="24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79500" y="5359400"/>
            <a:ext cx="10845800" cy="1379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95300" y="1663700"/>
            <a:ext cx="56515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495300" y="4991100"/>
            <a:ext cx="5651500" cy="30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50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1079500" y="2527300"/>
            <a:ext cx="52324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1079500" y="2527300"/>
            <a:ext cx="108458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4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1079500" y="2527300"/>
            <a:ext cx="108458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51" name="Google Shape;51;p19"/>
          <p:cNvSpPr txBox="1"/>
          <p:nvPr>
            <p:ph idx="1" type="body"/>
          </p:nvPr>
        </p:nvSpPr>
        <p:spPr>
          <a:xfrm>
            <a:off x="1079500" y="2527300"/>
            <a:ext cx="52324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  <p:sp>
        <p:nvSpPr>
          <p:cNvPr id="57" name="Google Shape;57;p21"/>
          <p:cNvSpPr txBox="1"/>
          <p:nvPr>
            <p:ph idx="1" type="body"/>
          </p:nvPr>
        </p:nvSpPr>
        <p:spPr>
          <a:xfrm>
            <a:off x="7772400" y="2527300"/>
            <a:ext cx="41529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utive"/>
              <a:buChar char="●"/>
              <a:defRPr b="0" i="0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079500" y="2971800"/>
            <a:ext cx="10845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18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6.jp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21.png"/><Relationship Id="rId5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hyperlink" Target="about:blank" TargetMode="External"/><Relationship Id="rId5" Type="http://schemas.openxmlformats.org/officeDocument/2006/relationships/hyperlink" Target="about:blank" TargetMode="External"/><Relationship Id="rId6" Type="http://schemas.openxmlformats.org/officeDocument/2006/relationships/image" Target="../media/image2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30.png"/><Relationship Id="rId5" Type="http://schemas.openxmlformats.org/officeDocument/2006/relationships/image" Target="../media/image20.png"/><Relationship Id="rId6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28.png"/><Relationship Id="rId5" Type="http://schemas.openxmlformats.org/officeDocument/2006/relationships/image" Target="../media/image33.png"/><Relationship Id="rId6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Relationship Id="rId4" Type="http://schemas.openxmlformats.org/officeDocument/2006/relationships/image" Target="../media/image39.png"/><Relationship Id="rId5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Relationship Id="rId4" Type="http://schemas.openxmlformats.org/officeDocument/2006/relationships/image" Target="../media/image5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Relationship Id="rId4" Type="http://schemas.openxmlformats.org/officeDocument/2006/relationships/image" Target="../media/image4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Relationship Id="rId4" Type="http://schemas.openxmlformats.org/officeDocument/2006/relationships/image" Target="../media/image4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Relationship Id="rId4" Type="http://schemas.openxmlformats.org/officeDocument/2006/relationships/image" Target="../media/image4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Relationship Id="rId4" Type="http://schemas.openxmlformats.org/officeDocument/2006/relationships/image" Target="../media/image4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Relationship Id="rId4" Type="http://schemas.openxmlformats.org/officeDocument/2006/relationships/image" Target="../media/image3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Relationship Id="rId4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Relationship Id="rId4" Type="http://schemas.openxmlformats.org/officeDocument/2006/relationships/image" Target="../media/image4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jpg"/><Relationship Id="rId4" Type="http://schemas.openxmlformats.org/officeDocument/2006/relationships/image" Target="../media/image5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jpg"/><Relationship Id="rId4" Type="http://schemas.openxmlformats.org/officeDocument/2006/relationships/image" Target="../media/image6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jpg"/><Relationship Id="rId4" Type="http://schemas.openxmlformats.org/officeDocument/2006/relationships/image" Target="../media/image4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jpg"/><Relationship Id="rId4" Type="http://schemas.openxmlformats.org/officeDocument/2006/relationships/image" Target="../media/image49.jpg"/><Relationship Id="rId5" Type="http://schemas.openxmlformats.org/officeDocument/2006/relationships/image" Target="../media/image52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jpg"/><Relationship Id="rId4" Type="http://schemas.openxmlformats.org/officeDocument/2006/relationships/image" Target="../media/image4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jpg"/><Relationship Id="rId4" Type="http://schemas.openxmlformats.org/officeDocument/2006/relationships/image" Target="../media/image46.jpg"/><Relationship Id="rId5" Type="http://schemas.openxmlformats.org/officeDocument/2006/relationships/image" Target="../media/image58.png"/><Relationship Id="rId6" Type="http://schemas.openxmlformats.org/officeDocument/2006/relationships/image" Target="../media/image5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jpg"/><Relationship Id="rId4" Type="http://schemas.openxmlformats.org/officeDocument/2006/relationships/image" Target="../media/image5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jpg"/><Relationship Id="rId4" Type="http://schemas.openxmlformats.org/officeDocument/2006/relationships/image" Target="../media/image5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jpg"/><Relationship Id="rId4" Type="http://schemas.openxmlformats.org/officeDocument/2006/relationships/image" Target="../media/image60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jpg"/><Relationship Id="rId4" Type="http://schemas.openxmlformats.org/officeDocument/2006/relationships/image" Target="../media/image57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jpg"/><Relationship Id="rId4" Type="http://schemas.openxmlformats.org/officeDocument/2006/relationships/image" Target="../media/image56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jpg"/><Relationship Id="rId4" Type="http://schemas.openxmlformats.org/officeDocument/2006/relationships/image" Target="../media/image59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1079500" y="2921000"/>
            <a:ext cx="10845800" cy="24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508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Political Geography</a:t>
            </a:r>
            <a:endParaRPr b="0" i="0" sz="8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>
            <a:off x="1079500" y="5359400"/>
            <a:ext cx="108458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508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42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How space is organized politically; how boundaries between states are formed; how states develop and devolve;</a:t>
            </a:r>
            <a:endParaRPr b="0" i="0" sz="42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0800" y="2590800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6"/>
          <p:cNvSpPr txBox="1"/>
          <p:nvPr>
            <p:ph type="title"/>
          </p:nvPr>
        </p:nvSpPr>
        <p:spPr>
          <a:xfrm>
            <a:off x="495300" y="1663700"/>
            <a:ext cx="56515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508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7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February 17, 2007: Kosovo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7" name="Google Shape;77;p26"/>
          <p:cNvSpPr txBox="1"/>
          <p:nvPr>
            <p:ph idx="1" type="body"/>
          </p:nvPr>
        </p:nvSpPr>
        <p:spPr>
          <a:xfrm>
            <a:off x="495300" y="4991100"/>
            <a:ext cx="5651500" cy="30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The latest state of the old Yugoslavia to become politically independent;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Political activity = basic to human culture (language/religion); 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expressed by: individuals, groups, communities, nations, governments, supranational organizations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1100" y="952500"/>
            <a:ext cx="81026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7"/>
          <p:cNvSpPr txBox="1"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Kosovo: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according to Serbians, a part of Serbia;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population: majority Albanian; minority Serbian;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</a:t>
            </a: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Devolution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of Yugoslavia</a:t>
            </a:r>
            <a:endParaRPr b="0" i="0" sz="8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952500"/>
            <a:ext cx="12395200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8"/>
          <p:cNvSpPr txBox="1"/>
          <p:nvPr>
            <p:ph type="title"/>
          </p:nvPr>
        </p:nvSpPr>
        <p:spPr>
          <a:xfrm>
            <a:off x="1079500" y="7137400"/>
            <a:ext cx="10845800" cy="24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Political Geography:</a:t>
            </a:r>
            <a:b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the study of the political organization of the world;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the spatial manifestations of the political process at various scales;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State:</a:t>
            </a:r>
            <a:b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politically organized territory with: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	- a permanent population;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	- a defined territory;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	- a government;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an entity recognized as such by other states;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endParaRPr b="0" i="0" sz="8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9800" y="533400"/>
            <a:ext cx="10947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0137" y="952500"/>
            <a:ext cx="10960100" cy="824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1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world of states is new, less than 400 years old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represent a way of politically organizing space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and state boundaries are made, shaped, and refined by people, their actions, their history;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idea of dividing the world into states is created and exported by people;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central concept: </a:t>
            </a: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territoriality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Robert Sack: “the attempt by an individual or a group to affect, influence, or control people, phenomena, and relationships, by delimiting and asserting control over a geographic area.”   Central question: how and why different territorial strategies have been used by humans at different times at different places.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Sovereignty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a state has absolute control - politically and militarily (and economically) - over a territory; international recognition of statehood = international recognition of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sovereignty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within specified geographic borders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territorial integrity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states’ rights to defend their territory militarily against incursion from other states (or from within)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origins: ideas of sovereignty, statehood, and territorial integrity diffuse from 17th century Europe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8737" y="1706562"/>
            <a:ext cx="7658100" cy="575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2"/>
          <p:cNvSpPr txBox="1"/>
          <p:nvPr>
            <p:ph idx="1" type="body"/>
          </p:nvPr>
        </p:nvSpPr>
        <p:spPr>
          <a:xfrm>
            <a:off x="1079500" y="1003300"/>
            <a:ext cx="5232400" cy="7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1648: the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Peace of Westphalia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 European political framework that recognizes statehood and nationhood, clearly defines borders, and guarantees security; regional stability for Spain, France, Dutch United Provinces, and Holy Roman Empire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Mercantilism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accumulation of wealth through plunder, colonization, protections of industry through tariffs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Significance: territory defines society, rather than society defining territory; territory becomes fixed, elusive element of political identification and of group survival;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define exclusive, non-overlapping territories with sovereignty over territory and population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11" name="Google Shape;111;p32"/>
          <p:cNvSpPr txBox="1"/>
          <p:nvPr>
            <p:ph type="title"/>
          </p:nvPr>
        </p:nvSpPr>
        <p:spPr>
          <a:xfrm>
            <a:off x="1079500" y="152400"/>
            <a:ext cx="1084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Modern State Idea: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3"/>
          <p:cNvSpPr txBox="1"/>
          <p:nvPr>
            <p:ph type="title"/>
          </p:nvPr>
        </p:nvSpPr>
        <p:spPr>
          <a:xfrm>
            <a:off x="1079500" y="152400"/>
            <a:ext cx="10845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Nations: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17" name="Google Shape;117;p33"/>
          <p:cNvSpPr txBox="1"/>
          <p:nvPr>
            <p:ph idx="1" type="body"/>
          </p:nvPr>
        </p:nvSpPr>
        <p:spPr>
          <a:xfrm>
            <a:off x="1079500" y="850900"/>
            <a:ext cx="10845800" cy="7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Nation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a group of people with a shared past, a common future, relates to a specific territory and has political goals (autonomy/statehood)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different kinds of nations: shared religion, language, ethnicity, history; collective amnesia: “we” have been through much “together” ; collective hypnosis: “we” will confront the future “together”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imagined community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one will never meet all individual members of a nation and community; one perceives oneself to be part of an indivisible and real community/collective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Nation State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a politically organized area in which nation and state occupy the same space; the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ultimate form of political-territorial organization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(assumption: the presence of reasonably well-defined, stable nations within discreet territories)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Nationalism: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people within a nation have loyalty and belief in its existence; does not coincide with the borders of a state;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government of a state is nationalistic; seeks to promote a nation that coincides with the borders of the state;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create a single nationality among divergent peoples within a state/ promote war against another state in the name of territorial integrity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1100" y="952500"/>
            <a:ext cx="81026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2200" y="901700"/>
            <a:ext cx="10591800" cy="83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0800" y="2590800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5"/>
          <p:cNvSpPr txBox="1"/>
          <p:nvPr>
            <p:ph type="title"/>
          </p:nvPr>
        </p:nvSpPr>
        <p:spPr>
          <a:xfrm>
            <a:off x="495300" y="1663700"/>
            <a:ext cx="56515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How are political boundaries established?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30" name="Google Shape;130;p35"/>
          <p:cNvSpPr txBox="1"/>
          <p:nvPr>
            <p:ph idx="1" type="body"/>
          </p:nvPr>
        </p:nvSpPr>
        <p:spPr>
          <a:xfrm>
            <a:off x="495300" y="4991100"/>
            <a:ext cx="5651500" cy="30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 boundary between states is a vertical plane that cuts through the rocks below (subsoil) and through the air above; divides one state territory from another; on surface: displayed as line on maps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6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Problems of boundaries: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predate knowledge of presence/extent of subsoil resources;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predate technologies that extend reach of state into space, near-Earth space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6" name="Google Shape;13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0" y="2535237"/>
            <a:ext cx="5600700" cy="608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5600" y="3111500"/>
            <a:ext cx="36957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7"/>
          <p:cNvSpPr txBox="1"/>
          <p:nvPr>
            <p:ph idx="1" type="body"/>
          </p:nvPr>
        </p:nvSpPr>
        <p:spPr>
          <a:xfrm>
            <a:off x="1079500" y="711200"/>
            <a:ext cx="5232400" cy="79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Steps to define a boundary: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define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boundary through legal document: describes actual points in landscape, points of latitude/longitude;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cartographers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delimit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boundary through map;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demarcate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boundary through steel posts, concrete pillars, fences, walls;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administer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boundary through customs, passports, visa; 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43" name="Google Shape;14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4900" y="3101975"/>
            <a:ext cx="6654800" cy="443706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7"/>
          <p:cNvSpPr txBox="1"/>
          <p:nvPr/>
        </p:nvSpPr>
        <p:spPr>
          <a:xfrm>
            <a:off x="7035800" y="7791450"/>
            <a:ext cx="56642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Iron Curtain, Czechoslovakia/Germany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 txBox="1"/>
          <p:nvPr>
            <p:ph idx="1" type="body"/>
          </p:nvPr>
        </p:nvSpPr>
        <p:spPr>
          <a:xfrm>
            <a:off x="1079500" y="812800"/>
            <a:ext cx="52324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utive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Types of Boundaries: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utive"/>
              <a:buChar char="●"/>
            </a:pPr>
            <a:r>
              <a:rPr b="0" i="0" lang="en-US" sz="32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geometric boundary: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uses grid system of latitude and longitude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utive"/>
              <a:buChar char="●"/>
            </a:pPr>
            <a:r>
              <a:rPr b="0" i="0" lang="en-US" sz="32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physical-political: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follows agreed-upon feature in physical landscape: center of river, crest of mountain range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50" name="Google Shape;15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9562" y="685800"/>
            <a:ext cx="2871787" cy="41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7825" y="5372100"/>
            <a:ext cx="5287962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8"/>
          <p:cNvSpPr txBox="1"/>
          <p:nvPr/>
        </p:nvSpPr>
        <p:spPr>
          <a:xfrm>
            <a:off x="7302500" y="4895850"/>
            <a:ext cx="4127500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U.S./Canadian border: geometric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53" name="Google Shape;153;p38"/>
          <p:cNvSpPr txBox="1"/>
          <p:nvPr/>
        </p:nvSpPr>
        <p:spPr>
          <a:xfrm>
            <a:off x="7788275" y="8820150"/>
            <a:ext cx="31734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U.S./Mexican border: physical-political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9"/>
          <p:cNvSpPr txBox="1"/>
          <p:nvPr>
            <p:ph idx="1" type="body"/>
          </p:nvPr>
        </p:nvSpPr>
        <p:spPr>
          <a:xfrm>
            <a:off x="508000" y="127000"/>
            <a:ext cx="5232400" cy="55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Cultural-Political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political boundary separates different cultures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Religious: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political boundary that separates two or more religious communities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Language: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political boundary that separates communities of different  language speakers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59" name="Google Shape;15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1300" y="203200"/>
            <a:ext cx="5553075" cy="41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200" y="5080000"/>
            <a:ext cx="5621337" cy="42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000" y="5673725"/>
            <a:ext cx="5727700" cy="38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0"/>
          <p:cNvSpPr txBox="1"/>
          <p:nvPr>
            <p:ph idx="1" type="body"/>
          </p:nvPr>
        </p:nvSpPr>
        <p:spPr>
          <a:xfrm>
            <a:off x="6756400" y="431800"/>
            <a:ext cx="5232400" cy="88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Antecedent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boundary predates present-day cultural landscape and nation states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Subsequent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boundaries result from historical processes and the formation of nation states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Super-Imposed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boundaries forced on population of territory as a result of conflict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Relict: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boundary no longer exists,but continues to shape cultural landscape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Fortified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construction of physical barriers along boundary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67" name="Google Shape;16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0700" y="304800"/>
            <a:ext cx="3810000" cy="377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9337" y="4927600"/>
            <a:ext cx="5287962" cy="375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950" y="228600"/>
            <a:ext cx="6686550" cy="38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250" y="4737100"/>
            <a:ext cx="615315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8212" y="-25400"/>
            <a:ext cx="5513387" cy="43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93200" y="6019800"/>
            <a:ext cx="1905000" cy="231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2"/>
          <p:cNvSpPr txBox="1"/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Berlin Wall, 1961 - 1989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82" name="Google Shape;182;p42"/>
          <p:cNvSpPr txBox="1"/>
          <p:nvPr>
            <p:ph idx="1" type="body"/>
          </p:nvPr>
        </p:nvSpPr>
        <p:spPr>
          <a:xfrm>
            <a:off x="635000" y="1143000"/>
            <a:ext cx="6400800" cy="214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utive"/>
              <a:buChar char="●"/>
            </a:pPr>
            <a:r>
              <a:rPr b="0" i="0" lang="en-US" sz="3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Berlin Wall On-Line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utive"/>
              <a:buChar char="●"/>
            </a:pPr>
            <a:r>
              <a:rPr b="0" i="0" lang="en-US" sz="3800" u="sng" cap="none" strike="noStrike">
                <a:solidFill>
                  <a:schemeClr val="hlink"/>
                </a:solidFill>
                <a:latin typeface="Cutive"/>
                <a:ea typeface="Cutive"/>
                <a:cs typeface="Cutive"/>
                <a:sym typeface="Cutive"/>
                <a:hlinkClick r:id="rId4"/>
              </a:rPr>
              <a:t>East Germany and West Germany</a:t>
            </a:r>
            <a:endParaRPr b="0" i="0" sz="4200" u="none" cap="none" strike="noStrike">
              <a:solidFill>
                <a:schemeClr val="dk1"/>
              </a:solidFill>
              <a:uFill>
                <a:noFill/>
              </a:uFill>
              <a:latin typeface="Cutive"/>
              <a:ea typeface="Cutive"/>
              <a:cs typeface="Cutive"/>
              <a:sym typeface="Cutive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83" name="Google Shape;18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6000" y="2895600"/>
            <a:ext cx="73914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700" y="850900"/>
            <a:ext cx="4029075" cy="53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1200" y="1447800"/>
            <a:ext cx="6337300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7500" y="6578600"/>
            <a:ext cx="7294562" cy="29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2400" y="1066800"/>
            <a:ext cx="10160000" cy="7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5"/>
          <p:cNvSpPr txBox="1"/>
          <p:nvPr>
            <p:ph idx="1" type="body"/>
          </p:nvPr>
        </p:nvSpPr>
        <p:spPr>
          <a:xfrm>
            <a:off x="7772400" y="825500"/>
            <a:ext cx="4152900" cy="781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utive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Boundary Disputes: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legal description is old and imprecise: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definitional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dictated by stronger power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geography of borderland has changed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463550" lvl="1" marL="127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resources lie across boundary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01" name="Google Shape;20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400" y="2298700"/>
            <a:ext cx="7543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875" y="393700"/>
            <a:ext cx="4932362" cy="62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7000" y="406400"/>
            <a:ext cx="4965700" cy="3316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7100" y="3983037"/>
            <a:ext cx="5918200" cy="395446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46"/>
          <p:cNvSpPr txBox="1"/>
          <p:nvPr/>
        </p:nvSpPr>
        <p:spPr>
          <a:xfrm>
            <a:off x="596900" y="6934200"/>
            <a:ext cx="5041900" cy="24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Definitional Disputes: the legality of the boundary is unclear - physical geography or political realities change and necessitate new definitions of boundary.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7"/>
          <p:cNvSpPr txBox="1"/>
          <p:nvPr/>
        </p:nvSpPr>
        <p:spPr>
          <a:xfrm>
            <a:off x="749300" y="469900"/>
            <a:ext cx="4978400" cy="22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Locational Disputes: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internal administrative borders within African colonies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with independence: internal borders become international boundaries: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15" name="Google Shape;21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237" y="2908300"/>
            <a:ext cx="6456362" cy="50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7"/>
          <p:cNvSpPr txBox="1"/>
          <p:nvPr/>
        </p:nvSpPr>
        <p:spPr>
          <a:xfrm>
            <a:off x="7404100" y="647700"/>
            <a:ext cx="5156200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Operational disputes: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divergent approaches regarding migration or smuggling;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areas with nomads: movement of peoples and animals across border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17" name="Google Shape;21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3100" y="3475037"/>
            <a:ext cx="5918200" cy="39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8"/>
          <p:cNvSpPr txBox="1"/>
          <p:nvPr/>
        </p:nvSpPr>
        <p:spPr>
          <a:xfrm>
            <a:off x="825500" y="965200"/>
            <a:ext cx="63881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Allocational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 cross border subsoil resources are discovered - oil reserves under the sea floor; allocation of water rights to upstream and downstream users.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23" name="Google Shape;22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900" y="3530600"/>
            <a:ext cx="6350000" cy="38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4350" y="711200"/>
            <a:ext cx="410845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77150" y="5727700"/>
            <a:ext cx="503555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35000" y="1054100"/>
            <a:ext cx="14262100" cy="76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25" y="1003300"/>
            <a:ext cx="12588875" cy="773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5900" y="901700"/>
            <a:ext cx="13436600" cy="795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2"/>
          <p:cNvSpPr txBox="1"/>
          <p:nvPr>
            <p:ph type="title"/>
          </p:nvPr>
        </p:nvSpPr>
        <p:spPr>
          <a:xfrm>
            <a:off x="1079500" y="152400"/>
            <a:ext cx="108458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Forms of States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246" name="Google Shape;246;p52"/>
          <p:cNvSpPr txBox="1"/>
          <p:nvPr>
            <p:ph idx="1" type="body"/>
          </p:nvPr>
        </p:nvSpPr>
        <p:spPr>
          <a:xfrm>
            <a:off x="1079500" y="1016000"/>
            <a:ext cx="108458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Elongated: territory is geographically long and narrow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Fragmented: territory is split into many different pieces, separated by intervening obstacles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Landlocked: territory does not have any direct access to an ocean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Perforated: territory of one state surrounds the territory of a second state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Prorupt: a portion of a state’s territory that is extremely elongated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Micro: territory of state is extremely small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Compact: distance from the geographic center of the territory to its boundaries does not vary greatly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Enclave: a portion of a state is completely surrounded by the territory of a second state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utive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Exclave: a portion of a state is separated from the main state by the territory of a second state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3"/>
          <p:cNvSpPr txBox="1"/>
          <p:nvPr>
            <p:ph type="title"/>
          </p:nvPr>
        </p:nvSpPr>
        <p:spPr>
          <a:xfrm>
            <a:off x="1079500" y="152400"/>
            <a:ext cx="10845800" cy="1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Examples: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52" name="Google Shape;25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412" y="476250"/>
            <a:ext cx="4610100" cy="879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4"/>
          <p:cNvSpPr txBox="1"/>
          <p:nvPr>
            <p:ph type="title"/>
          </p:nvPr>
        </p:nvSpPr>
        <p:spPr>
          <a:xfrm>
            <a:off x="1079500" y="152400"/>
            <a:ext cx="108458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Multi-State Nations, Multinational States, Stateless Nations..... 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258" name="Google Shape;258;p54"/>
          <p:cNvSpPr txBox="1"/>
          <p:nvPr>
            <p:ph idx="1" type="body"/>
          </p:nvPr>
        </p:nvSpPr>
        <p:spPr>
          <a:xfrm>
            <a:off x="1079500" y="914400"/>
            <a:ext cx="10845800" cy="7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Multinational States: a state with more than one nation; example: Yugoslavia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Multi-State Nation: a territory fought over by more than one state; example: Transylvania (Romania)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populated by Hungarians and Rumanians; shared historical sites with significant links to national histories: “the control and maintenance of territory is as crucial as the control and maintenance of a national language, religion, or a particular way of life.” 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Cluj Napoca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King Matthias v.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Roman Ruins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59" name="Google Shape;25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5400" y="3886200"/>
            <a:ext cx="7874000" cy="52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5"/>
          <p:cNvSpPr txBox="1"/>
          <p:nvPr>
            <p:ph idx="1" type="body"/>
          </p:nvPr>
        </p:nvSpPr>
        <p:spPr>
          <a:xfrm>
            <a:off x="1003300" y="1231900"/>
            <a:ext cx="10922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Stateless Nations: a lack of fit between the nation and the state; examples: Palestinians and Kurds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Kurdistan: 20 million Kurds in six states; almost half in Turkey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19050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utive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265" name="Google Shape;265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4800" y="2514600"/>
            <a:ext cx="7874000" cy="65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0800" y="2590800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6"/>
          <p:cNvSpPr txBox="1"/>
          <p:nvPr>
            <p:ph idx="1" type="body"/>
          </p:nvPr>
        </p:nvSpPr>
        <p:spPr>
          <a:xfrm>
            <a:off x="495300" y="2895600"/>
            <a:ext cx="5651500" cy="5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- Two waves of colonialism: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SzPts val="1800"/>
              <a:buFont typeface="Cutive"/>
              <a:buChar char="●"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16th century: Spain and Portugal, later joined by France, Netherlands and Britain: establishment of far-reaching capitalist system;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8484"/>
              </a:buClr>
              <a:buSzPts val="1800"/>
              <a:buFont typeface="Cutive"/>
              <a:buChar char="●"/>
            </a:pPr>
            <a:r>
              <a:rPr b="0" i="0" lang="en-US" sz="2400" u="none" cap="none" strike="noStrike">
                <a:solidFill>
                  <a:srgbClr val="7E8484"/>
                </a:solidFill>
                <a:latin typeface="Cutive"/>
                <a:ea typeface="Cutive"/>
                <a:cs typeface="Cutive"/>
                <a:sym typeface="Cutive"/>
              </a:rPr>
              <a:t>late 18th century: Britain, France, Germany, Italy, Belgium, United States; motives range from desire for economic profit, bring Christianity, and project European power to European organization of space</a:t>
            </a:r>
            <a:endParaRPr b="0" i="0" sz="5000" u="none" cap="none" strike="noStrike">
              <a:solidFill>
                <a:srgbClr val="7E8484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272" name="Google Shape;272;p56"/>
          <p:cNvSpPr txBox="1"/>
          <p:nvPr>
            <p:ph type="title"/>
          </p:nvPr>
        </p:nvSpPr>
        <p:spPr>
          <a:xfrm>
            <a:off x="495300" y="1663700"/>
            <a:ext cx="56515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508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Diffusion of the Nation-State Model: European Colonialism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900" y="958850"/>
            <a:ext cx="12103100" cy="64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57"/>
          <p:cNvSpPr txBox="1"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Dominant colonial influences, 1550 - 1950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Colonialism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organization of space for maximum economic exploitation; organization of flow of raw materials towards colonizing power; regimentation of colonized population in the economic service of colonizer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endParaRPr b="0" i="0" sz="8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8"/>
          <p:cNvSpPr txBox="1"/>
          <p:nvPr>
            <p:ph type="title"/>
          </p:nvPr>
        </p:nvSpPr>
        <p:spPr>
          <a:xfrm>
            <a:off x="1079500" y="152400"/>
            <a:ext cx="108458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Capitalist World Economy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284" name="Google Shape;284;p58"/>
          <p:cNvSpPr txBox="1"/>
          <p:nvPr>
            <p:ph idx="1" type="body"/>
          </p:nvPr>
        </p:nvSpPr>
        <p:spPr>
          <a:xfrm>
            <a:off x="1079500" y="889000"/>
            <a:ext cx="10845800" cy="77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Immanuel Wallerstein,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World Systems Theory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world economy has one market and a global division of labor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Global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capitalism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people, corporations, states produce goods, exchange them in search of profit; profit results from cheapest source of labor in a global labor market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Commodification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placing a price on a good for the purpose of trading, buying, selling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Although the world has multiple states, almost everything takes place within the context of the world economy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Colonialism creates interdependent global economy, where political independence (colonies become states) does not entail economic independence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9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-565150" lvl="1" marL="137795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world economy has a three-tier structure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Core: incorporates high level of education and salaries, more technology; processes generate more wealth in world economy;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periphery: incorporates low levels of education and salaries; less technology; processes generate less wealth in world economy; exploited by core: cheap labor, lax environmental standards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semi-periphery: places where both core and periphery processes are taking place; places exploit the periphery - are exploited by the core; buffer between core and periphery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8100" y="1511300"/>
            <a:ext cx="10388600" cy="528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1"/>
          <p:cNvSpPr txBox="1"/>
          <p:nvPr>
            <p:ph type="title"/>
          </p:nvPr>
        </p:nvSpPr>
        <p:spPr>
          <a:xfrm>
            <a:off x="1079500" y="152400"/>
            <a:ext cx="10845800" cy="24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Africa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From colonial system to independent states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- 1884/5: Europeans divide continent into system of competing colonial empires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former colonies become independent states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colonial administrative borders become international boundaries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colonial administrative towns become capital cities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African nation states: quell ethnic and religious divisions, secure territory, develop economic systems of organization, make “states” and “nations” fit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00" name="Google Shape;30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1225" y="2586037"/>
            <a:ext cx="5680075" cy="7048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61"/>
          <p:cNvSpPr txBox="1"/>
          <p:nvPr/>
        </p:nvSpPr>
        <p:spPr>
          <a:xfrm>
            <a:off x="8978900" y="8915400"/>
            <a:ext cx="2705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Scottish Geographical Magazine, Volume I, 1885 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4900" y="266700"/>
            <a:ext cx="8255000" cy="92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62"/>
          <p:cNvSpPr txBox="1"/>
          <p:nvPr/>
        </p:nvSpPr>
        <p:spPr>
          <a:xfrm>
            <a:off x="88900" y="6997700"/>
            <a:ext cx="2133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UniMaps.com/africa1914/index.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3"/>
          <p:cNvSpPr txBox="1"/>
          <p:nvPr>
            <p:ph type="title"/>
          </p:nvPr>
        </p:nvSpPr>
        <p:spPr>
          <a:xfrm>
            <a:off x="1079500" y="152400"/>
            <a:ext cx="10845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How do states spatially organize their governments?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313" name="Google Shape;313;p63"/>
          <p:cNvSpPr txBox="1"/>
          <p:nvPr>
            <p:ph idx="1" type="body"/>
          </p:nvPr>
        </p:nvSpPr>
        <p:spPr>
          <a:xfrm>
            <a:off x="1079500" y="2527300"/>
            <a:ext cx="10845800" cy="61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centripetal and centrifugal forces?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nation-building?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quell the nations within; define and defend national boundaries; express sovereign control over territory within boundary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form of government?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unitary/centralized: capital city serves as focus of power; no accommodation of minorities or out-lying regions; administrative framework ensures government authority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federal: organization of state territory into regions, substates, provinces, cantons; distribution of powers between central and regional governments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4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Example: Nigeria</a:t>
            </a:r>
            <a:b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36 states choose their own judicial system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Example: United States</a:t>
            </a:r>
            <a:b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states determine death penalty, access to alcohol and concealed weapons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19" name="Google Shape;31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700" y="2133600"/>
            <a:ext cx="7010400" cy="69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97800" y="3390900"/>
            <a:ext cx="5080000" cy="43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5"/>
          <p:cNvSpPr txBox="1"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Devolution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movement of power from central to regional governments within a state;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	- devolution as permanent: constitutional changes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	- devolution as process: no alteration of constitution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- 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ethno-cultural devolution: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ethnic minorities demands for self-governance; examples: Czechoslovakia and Yugoslavia</a:t>
            </a: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26" name="Google Shape;32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3400" y="2255837"/>
            <a:ext cx="6858000" cy="6659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000" y="177800"/>
            <a:ext cx="6604000" cy="66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900" y="512762"/>
            <a:ext cx="3452812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6"/>
          <p:cNvSpPr txBox="1"/>
          <p:nvPr/>
        </p:nvSpPr>
        <p:spPr>
          <a:xfrm>
            <a:off x="190500" y="4191000"/>
            <a:ext cx="42672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Invergordon, Scotland: North sea oil for an independent Scotland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34" name="Google Shape;334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037" y="4914900"/>
            <a:ext cx="2778125" cy="461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66"/>
          <p:cNvSpPr txBox="1"/>
          <p:nvPr/>
        </p:nvSpPr>
        <p:spPr>
          <a:xfrm>
            <a:off x="4127500" y="8051800"/>
            <a:ext cx="4483100" cy="11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Barcelona, Catalonia: 6 % of Spain’s territory, 17 % of population, 25 % of exorts/value, 40 % of exports/industry: Catalonian nationalism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0512" y="2298700"/>
            <a:ext cx="5613400" cy="76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67"/>
          <p:cNvSpPr txBox="1"/>
          <p:nvPr>
            <p:ph type="title"/>
          </p:nvPr>
        </p:nvSpPr>
        <p:spPr>
          <a:xfrm>
            <a:off x="1079500" y="152400"/>
            <a:ext cx="108458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Electoral geography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342" name="Google Shape;342;p67"/>
          <p:cNvSpPr txBox="1"/>
          <p:nvPr>
            <p:ph idx="1" type="body"/>
          </p:nvPr>
        </p:nvSpPr>
        <p:spPr>
          <a:xfrm>
            <a:off x="1079500" y="1003300"/>
            <a:ext cx="5232400" cy="7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Territorial Representation: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political representatives are elected from a territorially defined district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Reapportionment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territorial districts are moved based on population shifts; each district encompasses the same number of people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Splitting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vote of minority populations are diluted by division into separate districts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Majority-minority districts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packed district with minority population as majority of voters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utive"/>
              <a:buChar char="●"/>
            </a:pPr>
            <a:r>
              <a:rPr b="0" i="0" lang="en-US" sz="1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Gerrymandering</a:t>
            </a:r>
            <a:r>
              <a:rPr b="0" i="0" lang="en-US" sz="1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 redistricting to provide political advantage to one party </a:t>
            </a:r>
            <a:endParaRPr b="0" i="0" sz="3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3837" y="571500"/>
            <a:ext cx="7472362" cy="859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9"/>
          <p:cNvSpPr txBox="1"/>
          <p:nvPr>
            <p:ph type="title"/>
          </p:nvPr>
        </p:nvSpPr>
        <p:spPr>
          <a:xfrm>
            <a:off x="1079500" y="152400"/>
            <a:ext cx="10845800" cy="15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3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Geopolitics</a:t>
            </a:r>
            <a:r>
              <a:rPr b="0" i="0" lang="en-US" sz="3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the interplay among geography, power, politics, and international relations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353" name="Google Shape;353;p69"/>
          <p:cNvSpPr txBox="1"/>
          <p:nvPr>
            <p:ph idx="1" type="body"/>
          </p:nvPr>
        </p:nvSpPr>
        <p:spPr>
          <a:xfrm>
            <a:off x="1079500" y="1600200"/>
            <a:ext cx="10845800" cy="703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German School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Friedrich Ratzel (1844-1904): states resemble biological organisms (birth, maturity, decline, death); existence of state depends on nourishment, the acquisition of territory (‘lebensraum’); territory is the state’s ‘essential, life-giving force.’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Organic state theory: nation is aggregate of organisms, will therefore behave like an organism;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extreme form of </a:t>
            </a: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environmental determinism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- basis for territorially expansionist German policies between 1914 and 1945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0"/>
          <p:cNvSpPr txBox="1"/>
          <p:nvPr>
            <p:ph idx="1" type="body"/>
          </p:nvPr>
        </p:nvSpPr>
        <p:spPr>
          <a:xfrm>
            <a:off x="1079500" y="203200"/>
            <a:ext cx="10845800" cy="62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British/American School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Halford J. Mackinder (1861-1947): land-based power is more important than sea-based power; focus on global politics is control of Eurasian landmass - ‘an impregnable, resource rich pivot-area;’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Heartland Theory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who rules East Europe commands Heartland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who rules Heartland commands World Island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who rules World Island commands the World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59" name="Google Shape;35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2800" y="6386512"/>
            <a:ext cx="5537200" cy="3367087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70"/>
          <p:cNvSpPr txBox="1"/>
          <p:nvPr/>
        </p:nvSpPr>
        <p:spPr>
          <a:xfrm>
            <a:off x="1055687" y="6604000"/>
            <a:ext cx="4406900" cy="11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Impact on post-World War II strategic thinking in U.S.: </a:t>
            </a:r>
            <a:r>
              <a:rPr b="0" i="0" lang="en-US" sz="24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containment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- NATO</a:t>
            </a:r>
            <a:endParaRPr b="0" i="0" sz="1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8425" y="815975"/>
            <a:ext cx="5172075" cy="8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72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Critical Geopolitics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ideas about places are constructed by political leaders of most powerful countries; ideas influence and reinforce political behaviors and policy choices; ideas affect how populations process notions about places and politics;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Spatialized politics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: “us” vs. “them”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“us”: pro-democracy, independent, self-sufficient, free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“them”: opposed to all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‘the shining city on the hill’ vs. ‘Evil Empire’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Cutive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U.S. vs. “terrorists who come from diverse places but share a hatred for democracy, a fanatical glorification</a:t>
            </a: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b="0" i="0" lang="en-US" sz="26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of violence, and a horrible distortion of their religion, to justify the murder of innocents.”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3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Geopolitical World Order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post World War II: </a:t>
            </a: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bipolar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Soviet block v. U.S. block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post 1991: transition period - </a:t>
            </a: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supranational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organizations and multinational actions in the Middle East (Desert Shield/Desert Storm)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post 2001: </a:t>
            </a:r>
            <a:r>
              <a:rPr b="0" i="0" lang="en-US" sz="28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unilateral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U.S. is in position of hardpower dominance; creates antagonism among other countries;  challenges to unilateralism: China, Russia, European Union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4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sng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Supranational Organizations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League of Nations: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post World War I desire to prevent future wars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failure of U.S. to join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failure of league to act against German, Italian, and Japanese aggression in 1920s and 1930s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permanent institutions: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Permanent Court of International Justice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international negotiation of maritime boundaries - size of territorial seas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75"/>
          <p:cNvSpPr txBox="1"/>
          <p:nvPr>
            <p:ph idx="1" type="body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United Nations: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191 member states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General Assembly/Security Council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subsidiaries: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9911" lvl="3" marL="24114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FAO: Food and Agriculture Organization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9911" lvl="3" marL="24114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UNESCO: United Nations Educations, Scientific and Cultural Organization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9911" lvl="3" marL="24114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WHO: World Health Organization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Declarations and Documents: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9911" lvl="3" marL="24114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Universal Declaration on Human Rights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9911" lvl="3" marL="24114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utive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Covenant on Civil, Political, Economic and Social Rights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6"/>
          <p:cNvSpPr txBox="1"/>
          <p:nvPr>
            <p:ph idx="1" type="body"/>
          </p:nvPr>
        </p:nvSpPr>
        <p:spPr>
          <a:xfrm>
            <a:off x="1079500" y="876300"/>
            <a:ext cx="8394700" cy="52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Regional Supranational Organizations: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Benelux region: Belgium, Netherlands, Luxembourg - common tariffs, import licenses/quotas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European Community: 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single currency - Euro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2" marL="1885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Cutive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integration of former Eastern European states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391" name="Google Shape;391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5000" y="5664200"/>
            <a:ext cx="5349875" cy="401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5400" y="939800"/>
            <a:ext cx="7874000" cy="78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8"/>
          <p:cNvSpPr txBox="1"/>
          <p:nvPr>
            <p:ph type="title"/>
          </p:nvPr>
        </p:nvSpPr>
        <p:spPr>
          <a:xfrm>
            <a:off x="1079500" y="152400"/>
            <a:ext cx="10845800" cy="10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utive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The Impact of Supranational Organizations on states:</a:t>
            </a:r>
            <a:endParaRPr b="0" i="0" sz="70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402" name="Google Shape;402;p78"/>
          <p:cNvSpPr txBox="1"/>
          <p:nvPr>
            <p:ph idx="1" type="body"/>
          </p:nvPr>
        </p:nvSpPr>
        <p:spPr>
          <a:xfrm>
            <a:off x="1079500" y="1104900"/>
            <a:ext cx="10845800" cy="75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508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Global issues: Proliferation of weapons of mass destruction, economic globalization, global communication networks, terrorism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nuclear weapons: small “rogue” states can inflict serious damage on larger/distant states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globalization: supranationalism as a counterbalance to global capitalism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global communication: networks of consumption/communication transcend established state boundaries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indent="-565150" lvl="1" marL="1377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utive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religious revivals: new “bipolarism?”  - increasing heterogeneity - interpenetration of peoples - difficulty of assigning single religious label to territory</a:t>
            </a:r>
            <a:endParaRPr b="0" i="0" sz="4200" u="none" cap="none" strike="noStrik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Blank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Photo - 6 Up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">
  <a:themeElements>
    <a:clrScheme name="Photo - Horizontal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">
  <a:themeElements>
    <a:clrScheme name="Title &amp; Subtitle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">
  <a:themeElements>
    <a:clrScheme name="Title - Top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ustom">
  <a:themeElements>
    <a:clrScheme name="Title &amp; Bullets - Right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Custom">
  <a:themeElements>
    <a:clrScheme name="Title, Bullets &amp; Photo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Custom">
  <a:themeElements>
    <a:clrScheme name="Title - Center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Custom">
  <a:themeElements>
    <a:clrScheme name="Bullets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Custom">
  <a:themeElements>
    <a:clrScheme name="Title &amp; Bullets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Custom">
  <a:themeElements>
    <a:clrScheme name="Title &amp; Bullets - 2 Column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Custom">
  <a:themeElements>
    <a:clrScheme name="Photo - Vertical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Custom">
  <a:themeElements>
    <a:clrScheme name="Title &amp; Bullets - Left 1">
      <a:dk1>
        <a:srgbClr val="FFFFFF"/>
      </a:dk1>
      <a:lt1>
        <a:srgbClr val="000000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BBE0E3"/>
      </a:accent4>
      <a:accent5>
        <a:srgbClr val="333399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