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y="6858000" cx="9144000"/>
  <p:notesSz cx="6858000" cy="9144000"/>
  <p:embeddedFontLst>
    <p:embeddedFont>
      <p:font typeface="Garamond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Garamond-bold.fntdata"/><Relationship Id="rId10" Type="http://schemas.openxmlformats.org/officeDocument/2006/relationships/slide" Target="slides/slide6.xml"/><Relationship Id="rId32" Type="http://schemas.openxmlformats.org/officeDocument/2006/relationships/font" Target="fonts/Garamond-regular.fntdata"/><Relationship Id="rId13" Type="http://schemas.openxmlformats.org/officeDocument/2006/relationships/slide" Target="slides/slide9.xml"/><Relationship Id="rId35" Type="http://schemas.openxmlformats.org/officeDocument/2006/relationships/font" Target="fonts/Garamond-boldItalic.fntdata"/><Relationship Id="rId12" Type="http://schemas.openxmlformats.org/officeDocument/2006/relationships/slide" Target="slides/slide8.xml"/><Relationship Id="rId34" Type="http://schemas.openxmlformats.org/officeDocument/2006/relationships/font" Target="fonts/Garamond-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914400" y="1524000"/>
            <a:ext cx="7623175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8890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8890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8890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889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8890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8890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8890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8890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2"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body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●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2600"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2200"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2000"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 sz="2000"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●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2600"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2200"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2000"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 sz="2000"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_ONLY" type="objOnly">
  <p:cSld name="OBJECT_ONLY">
    <p:bg>
      <p:bgPr>
        <a:solidFill>
          <a:schemeClr val="lt1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●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2600"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2200"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2000"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 sz="2000"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20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●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2600"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2200"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2000"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 sz="2000"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8890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8890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8890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889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8890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8890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8890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8890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●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●"/>
              <a:defRPr b="0" i="0" sz="2600" u="none" cap="none" strike="noStrike"/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●"/>
              <a:defRPr b="0" i="0" sz="2200" u="none" cap="none" strike="noStrike"/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●"/>
              <a:defRPr b="0" i="0" sz="2000" u="none" cap="none" strike="noStrike"/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b="0" i="0" sz="2000" u="none" cap="none" strike="noStrike"/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■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buNone/>
              <a:defRPr b="0" i="0" sz="1200" u="none" cap="none" strike="noStrike"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" name="Google Shape;11;p1"/>
          <p:cNvCxnSpPr/>
          <p:nvPr/>
        </p:nvCxnSpPr>
        <p:spPr>
          <a:xfrm>
            <a:off x="457200" y="6172200"/>
            <a:ext cx="8229600" cy="0"/>
          </a:xfrm>
          <a:prstGeom prst="straightConnector1">
            <a:avLst/>
          </a:prstGeom>
          <a:noFill/>
          <a:ln cap="rnd" cmpd="sng" w="1905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jpg"/><Relationship Id="rId4" Type="http://schemas.openxmlformats.org/officeDocument/2006/relationships/image" Target="../media/image1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jpg"/><Relationship Id="rId4" Type="http://schemas.openxmlformats.org/officeDocument/2006/relationships/image" Target="../media/image19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4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ctrTitle"/>
          </p:nvPr>
        </p:nvSpPr>
        <p:spPr>
          <a:xfrm>
            <a:off x="914400" y="1524000"/>
            <a:ext cx="7623175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</a:pPr>
            <a:r>
              <a:rPr b="0" i="0" lang="en-US" sz="50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The Distinctive Problems of Inner Cities</a:t>
            </a:r>
            <a:endParaRPr b="0" i="0" sz="4200" u="none" cap="none" strike="noStrike">
              <a:solidFill>
                <a:schemeClr val="dk2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</a:pPr>
            <a:r>
              <a:rPr b="0" i="0" lang="en-US" sz="3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Physical Problems and Deterioration</a:t>
            </a:r>
            <a:endParaRPr b="0" i="0" sz="4200" u="none" cap="none" strike="noStrike">
              <a:solidFill>
                <a:schemeClr val="dk2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Arial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Filtering: larger middle class homes built in 19</a:t>
            </a:r>
            <a:r>
              <a:rPr b="0" baseline="3000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century are subdivided into rental properties for low-income families;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1" marL="6699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Maintenance of houses is dependent on the landlord’s profit; absence of profit leads to deterioration and finally to abandonment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1" marL="6699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Inner-city neighborhoods are abandoned as populations seek better housing; schools and shops close for lack of demand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Arial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Urban Renewal: cities demolish substandard inner-city housing for the construction of newer buildings/services by public agencies or private developers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6800" y="609600"/>
            <a:ext cx="7010400" cy="510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9200" y="536575"/>
            <a:ext cx="6629400" cy="539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</a:pPr>
            <a:r>
              <a:rPr b="0" i="0" lang="en-US" sz="3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Public Housing</a:t>
            </a:r>
            <a:endParaRPr b="0" i="0" sz="4200" u="none" cap="none" strike="noStrike">
              <a:solidFill>
                <a:schemeClr val="dk2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3" name="Google Shape;63;p10"/>
          <p:cNvSpPr txBox="1"/>
          <p:nvPr>
            <p:ph idx="1" type="body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Arial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Public Housing is reserved for low-income households; accounts for high percentage of all dwellings in inner-city areas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1" marL="6699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Most of public housing complexes built in the 1950s/1960s are today considered unsatisfactory environments for families with children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1" marL="6699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density public housing are viewed as the cause of social and economic problems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1" marL="6699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Supply of public housing in the U.S. has declined by 1 million units between 1980 – 2000; at same time demand for public housing has increased by 2 million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1" marL="6699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Urban Renewal has contributed further to the destruction and the reduction if the supply of low-cost housing</a:t>
            </a:r>
            <a:endParaRPr b="0" i="0" sz="2600" u="none" cap="none" strike="noStrik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536575"/>
            <a:ext cx="7467600" cy="5227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449262"/>
            <a:ext cx="8229600" cy="550862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2"/>
          <p:cNvSpPr txBox="1"/>
          <p:nvPr/>
        </p:nvSpPr>
        <p:spPr>
          <a:xfrm>
            <a:off x="746125" y="6132512"/>
            <a:ext cx="25717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Cabrini Green, Chicago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143000"/>
            <a:ext cx="4495800" cy="3506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4000" y="762000"/>
            <a:ext cx="3114675" cy="44958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 txBox="1"/>
          <p:nvPr/>
        </p:nvSpPr>
        <p:spPr>
          <a:xfrm>
            <a:off x="898525" y="6056312"/>
            <a:ext cx="410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Orchard Hill, Boston (Before and After)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</a:pPr>
            <a:r>
              <a:rPr b="0" i="0" lang="en-US" sz="3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Renovated Housing</a:t>
            </a:r>
            <a:endParaRPr b="0" i="0" sz="4200" u="none" cap="none" strike="noStrike">
              <a:solidFill>
                <a:schemeClr val="dk2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7" name="Google Shape;87;p14"/>
          <p:cNvSpPr txBox="1"/>
          <p:nvPr>
            <p:ph idx="1" type="body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Arial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Renovated inner-city areas attract middle-class populations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Arial"/>
              <a:buChar char="●"/>
            </a:pPr>
            <a:r>
              <a:rPr b="0" i="0" lang="en-US" sz="2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Gentrification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the process by which middle-class populations move into deteriorated inner-city neighborhoods and renovate housing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1" marL="6699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Gentrified inner-city neighborhoods attract middle-class individuals who work downtown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1" marL="6699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Cities provide tax-breaks and low-cost loans to speed the process of gentrification: subsidies of middle class at expense of poor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Arial"/>
              <a:buChar char="●"/>
            </a:pPr>
            <a:r>
              <a:rPr b="0" i="0" lang="en-US" sz="2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Redlining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banks draw lines on a map to determine areas in which they will not invest/provide loans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8400" y="1050925"/>
            <a:ext cx="4267200" cy="430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7750" y="277812"/>
            <a:ext cx="4506912" cy="5853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2125" y="1317625"/>
            <a:ext cx="5619750" cy="377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5462" y="1331912"/>
            <a:ext cx="5553075" cy="374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7250" y="508000"/>
            <a:ext cx="7429500" cy="539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152400"/>
            <a:ext cx="4267200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0600" y="3429000"/>
            <a:ext cx="6781800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533400"/>
            <a:ext cx="8001000" cy="554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7000" y="1047750"/>
            <a:ext cx="63500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209550"/>
            <a:ext cx="8077200" cy="605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</a:pPr>
            <a:r>
              <a:rPr b="0" i="0" lang="en-US" sz="3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The permanent underclass and the “cultures of poverty”</a:t>
            </a:r>
            <a:endParaRPr b="0" i="0" sz="4200" u="none" cap="none" strike="noStrike">
              <a:solidFill>
                <a:schemeClr val="dk2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9" name="Google Shape;139;p24"/>
          <p:cNvSpPr txBox="1"/>
          <p:nvPr>
            <p:ph idx="1" type="body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Arial"/>
              <a:buChar char="●"/>
            </a:pPr>
            <a:r>
              <a:rPr b="0" i="0" lang="en-US" sz="2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Underclass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population that is trapped in a cycle of economic and social problems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1" marL="6699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Arial"/>
              <a:buChar char="●"/>
            </a:pPr>
            <a:r>
              <a:rPr b="0" i="0" lang="en-US" sz="2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Lack of Job skills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widening gap between training/education of inner-city residents and skill sets required by employers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1" marL="6699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Arial"/>
              <a:buChar char="●"/>
            </a:pPr>
            <a:r>
              <a:rPr b="0" i="0" lang="en-US" sz="2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Homelessness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growing number of Americans/Europeans/ populations world wide are unable to find affordable shelter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2" marL="1022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1/3</a:t>
            </a:r>
            <a:r>
              <a:rPr b="0" baseline="3000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rd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of homeless men/women in U.S. were released from hospitals and mental institutions against medical advice and demands of families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1" marL="6699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Arial"/>
              <a:buChar char="●"/>
            </a:pPr>
            <a:r>
              <a:rPr b="0" i="0" lang="en-US" sz="2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Culture of Poverty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single-parent families; teenage pregnancies/ motherhood; inadequate child-care services; inadequate welfare policies; inadequate health-care/educational services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73025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5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1447800"/>
            <a:ext cx="4305300" cy="315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5400" y="1066800"/>
            <a:ext cx="3600450" cy="4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7800" y="457200"/>
            <a:ext cx="6781800" cy="532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7000" y="1298575"/>
            <a:ext cx="38100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1474787"/>
            <a:ext cx="4838700" cy="345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392112"/>
            <a:ext cx="8229600" cy="562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0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</a:pPr>
            <a:r>
              <a:rPr b="0" i="0" lang="en-US" sz="3200" u="none" cap="none" strike="noStrik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Crime, Segregation, and Racial Profiling</a:t>
            </a:r>
            <a:endParaRPr b="0" i="0" sz="4200" u="none" cap="none" strike="noStrike">
              <a:solidFill>
                <a:schemeClr val="dk2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71" name="Google Shape;171;p30"/>
          <p:cNvSpPr txBox="1"/>
          <p:nvPr>
            <p:ph idx="1" type="body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Arial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Drugs: increase of drug use/gang organization in inner cities; violence results from competition between gangs over drug distribution areas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1" marL="6699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Racial Profiling: higher incidence of drug use among African-Americans results from lack of policing of drug use in middle-class suburbs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Arial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Segregation:  neighborhoods in U.S. are segregated by ethnicity; existing overlap of ethnic and social distinction increases and deepens ethnic residential settlement patterns  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750" y="1617662"/>
            <a:ext cx="4762500" cy="317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750" y="1617662"/>
            <a:ext cx="4762500" cy="317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">
  <a:themeElements>
    <a:clrScheme name="Edge 1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CC9900"/>
      </a:accent4>
      <a:accent5>
        <a:srgbClr val="3B812F"/>
      </a:accent5>
      <a:accent6>
        <a:srgbClr val="FFFFFF"/>
      </a:accent6>
      <a:hlink>
        <a:srgbClr val="996600"/>
      </a:hlink>
      <a:folHlink>
        <a:srgbClr val="AFBF3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