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79" r:id="rId5"/>
    <p:sldId id="260" r:id="rId6"/>
    <p:sldId id="261" r:id="rId7"/>
    <p:sldId id="262" r:id="rId8"/>
    <p:sldId id="263" r:id="rId9"/>
    <p:sldId id="264" r:id="rId10"/>
    <p:sldId id="265" r:id="rId11"/>
    <p:sldId id="280" r:id="rId12"/>
    <p:sldId id="281" r:id="rId13"/>
    <p:sldId id="285" r:id="rId14"/>
    <p:sldId id="267" r:id="rId15"/>
    <p:sldId id="284" r:id="rId16"/>
    <p:sldId id="269" r:id="rId17"/>
    <p:sldId id="270" r:id="rId18"/>
    <p:sldId id="266" r:id="rId19"/>
    <p:sldId id="286" r:id="rId20"/>
    <p:sldId id="287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1" autoAdjust="0"/>
    <p:restoredTop sz="95377"/>
  </p:normalViewPr>
  <p:slideViewPr>
    <p:cSldViewPr snapToGrid="0">
      <p:cViewPr varScale="1">
        <p:scale>
          <a:sx n="76" d="100"/>
          <a:sy n="76" d="100"/>
        </p:scale>
        <p:origin x="126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oQ6lagzgIQ" TargetMode="External"/><Relationship Id="rId2" Type="http://schemas.openxmlformats.org/officeDocument/2006/relationships/hyperlink" Target="https://www.youtube.com/watch?v=S_UNNhWmXxE&amp;list=PLSQ2-76WsPuGl9byCCPqPcKqVFIDbBoV_&amp;index=3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P0pJ_rQ1lzU&amp;t=7s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electoral process and you!!!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ym typeface="Wingdings" panose="05000000000000000000" pitchFamily="2" charset="2"/>
              </a:rPr>
              <a:t>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0018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Elections!!!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ELECTIONS ARE FORMAL DECISION MAKING PROCESSES WHERE THE POPULATION CHOOSES A CERTAIN INDIVIDUAL TO HOLD OFFICE. </a:t>
            </a:r>
          </a:p>
          <a:p>
            <a:endParaRPr lang="en-US" dirty="0"/>
          </a:p>
          <a:p>
            <a:r>
              <a:rPr lang="en-US" dirty="0" smtClean="0"/>
              <a:t>A BY-ELECTION IS AN ELECTION HELD TO FILL A POLITICAL OFFICE THAT FOR ONE REASON OR ANOTHER HAS BECOME VACANT. </a:t>
            </a:r>
          </a:p>
          <a:p>
            <a:r>
              <a:rPr lang="en-US" dirty="0" smtClean="0"/>
              <a:t>EX: IF THE PRIME MINISTER DIES </a:t>
            </a:r>
          </a:p>
          <a:p>
            <a:endParaRPr lang="en-US" dirty="0"/>
          </a:p>
          <a:p>
            <a:r>
              <a:rPr lang="en-US" dirty="0" smtClean="0"/>
              <a:t>IN AN ELECTION WE USE BALLOTS TO VOTE FOR THE REPRESENTATIVE THEY WOULD LIKE TO VOTE FOR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959" y="86056"/>
            <a:ext cx="42545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000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ELECTORAL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92936"/>
            <a:ext cx="12192000" cy="4929596"/>
          </a:xfrm>
        </p:spPr>
        <p:txBody>
          <a:bodyPr>
            <a:normAutofit fontScale="92500"/>
          </a:bodyPr>
          <a:lstStyle/>
          <a:p>
            <a:r>
              <a:rPr lang="en-US" sz="3200" dirty="0" smtClean="0"/>
              <a:t>IF YOU ARE 18 AND A CANADIAN CITIZEN YOU CAN RUN AS A CANDIDATE IN A FEDERAL CONSTITUENCY (RIDING/SEAT)</a:t>
            </a:r>
          </a:p>
          <a:p>
            <a:r>
              <a:rPr lang="en-US" sz="3200" dirty="0" smtClean="0"/>
              <a:t>CONSTITUENCY: REFERS TO THE POPULATION IN A CERTAIN GEOGRAPHICAL AREA </a:t>
            </a:r>
            <a:r>
              <a:rPr lang="en-US" sz="3200" dirty="0" smtClean="0">
                <a:sym typeface="Wingdings" panose="05000000000000000000" pitchFamily="2" charset="2"/>
              </a:rPr>
              <a:t> GENERALLY 100, 000 PEOPLE</a:t>
            </a:r>
          </a:p>
          <a:p>
            <a:r>
              <a:rPr lang="en-US" sz="3200" dirty="0" smtClean="0">
                <a:sym typeface="Wingdings" panose="05000000000000000000" pitchFamily="2" charset="2"/>
              </a:rPr>
              <a:t>MORE OFTEN THAN NOT CANDIDATES WILL REPRESENT A CERTAIN POLITICAL PARTY.  THEY MAY ALSO RUN AS AN INDEPENDENT </a:t>
            </a:r>
          </a:p>
          <a:p>
            <a:r>
              <a:rPr lang="en-US" sz="3200" dirty="0"/>
              <a:t>PARTY PLATFORM OUTLINE THE GOALS AND BELIEFS OF EACH POLITICAL PARTY.  WHEN PEOPLE AGREE WITH A POLITICAL PARTY’S PLATFORM THEY VOTE FOR THAT PARTY IN THEIR RIDING (USUALLY…)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657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Canada’s electoral map - 2015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133" y="1552307"/>
            <a:ext cx="9033934" cy="5125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052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GOVERNMENTS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MAJORITY GOVERNMENT:  WHEN ONE PARTY WINS MORE THAN HALF OF THE SEATS IN THE HOUSE OF COMMONS </a:t>
            </a:r>
          </a:p>
          <a:p>
            <a:r>
              <a:rPr lang="en-US" dirty="0" smtClean="0"/>
              <a:t>MINORITY GOVERNMENT: WHEN ONE PARTY HAS THE MOST SEATS (MORE THAN AY OTHER PARTY) IN THE HOUSE BUT IT IS NOT MORE THAN HALF OF THE SEATS.</a:t>
            </a:r>
          </a:p>
          <a:p>
            <a:r>
              <a:rPr lang="en-US" dirty="0" smtClean="0"/>
              <a:t>COALITION GOVERNMENT: HAPPENS WHEN TWO OR MORE PARTIES JOIN TO GOVERN TOGETHER.  USUALLY CONSIDERED WEAK.  NOTHING GETS PASSED IN THE HOUSE UNLESS THEY ALL COOPERATE. 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8150" y="4533900"/>
            <a:ext cx="3492500" cy="2324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7899" y="4938183"/>
            <a:ext cx="4546600" cy="1790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4499" y="143206"/>
            <a:ext cx="454660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557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SIX STAGES FOR EACH ELECTION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DISSOLUTION</a:t>
            </a:r>
          </a:p>
          <a:p>
            <a:r>
              <a:rPr lang="en-US" dirty="0" smtClean="0"/>
              <a:t>2. ENUMERATION </a:t>
            </a:r>
          </a:p>
          <a:p>
            <a:r>
              <a:rPr lang="en-US" dirty="0" smtClean="0"/>
              <a:t>3. NOMINATION </a:t>
            </a:r>
          </a:p>
          <a:p>
            <a:r>
              <a:rPr lang="en-US" dirty="0" smtClean="0"/>
              <a:t>4. CAMPAIGNING </a:t>
            </a:r>
          </a:p>
          <a:p>
            <a:r>
              <a:rPr lang="en-US" dirty="0" smtClean="0"/>
              <a:t>5. BALLOTTING </a:t>
            </a:r>
          </a:p>
          <a:p>
            <a:r>
              <a:rPr lang="en-US" dirty="0" smtClean="0"/>
              <a:t>6. TABULATION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249" y="2011680"/>
            <a:ext cx="4646083" cy="462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801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DISSOLUTION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2011680"/>
            <a:ext cx="6671081" cy="420624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GOVERNOR GENERAL DISSOLVES THE HOUSE OF COMMONS </a:t>
            </a:r>
            <a:r>
              <a:rPr lang="en-US" dirty="0" smtClean="0">
                <a:sym typeface="Wingdings" panose="05000000000000000000" pitchFamily="2" charset="2"/>
              </a:rPr>
              <a:t> DONE BY RECOMMENDATION OF THE PRIME MINISTER 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MEMBERS OF PARLIAMENT ARE DISMISSED AND A NEW ELECTION DATE IS SET BY THE PRIME MINISTER  MUST BE WITHIN 50 DAYS OF DISSOLVING PARLIAMENT 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VOTE OF NON-CONFIDENCE MAY FORCE AN ELECTION BEFORE THIS. 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“DROPPING THE WRIT” IS A TERM USED TO DECRIBE WHEN THE PRIME MINISTER GOES TO THE GOVERNOR GENERAL AND ASKS THEM TO DISSOLVE PARLIAMENT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567" y="3217333"/>
            <a:ext cx="4277433" cy="3000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660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ENUMERATION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2011680"/>
            <a:ext cx="5858281" cy="4206240"/>
          </a:xfrm>
        </p:spPr>
        <p:txBody>
          <a:bodyPr/>
          <a:lstStyle/>
          <a:p>
            <a:r>
              <a:rPr lang="en-US" dirty="0" smtClean="0"/>
              <a:t>ENUMERATION REFERS TO THE PREPARATION OF VOTERS LISTS</a:t>
            </a:r>
          </a:p>
          <a:p>
            <a:r>
              <a:rPr lang="en-US" dirty="0" smtClean="0"/>
              <a:t>AFTER PARLIAMENT IS DISSOLVED THE GOVERNOR GENERAL GOES TO THE CHIEF ELECTORAL OFFICER AND ISSUES ELECTION WRITS </a:t>
            </a:r>
          </a:p>
          <a:p>
            <a:r>
              <a:rPr lang="en-US" dirty="0" smtClean="0"/>
              <a:t>REURNING OFFICERS MAKE UP LISTS OF VOTERS NAMES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3733" y="213361"/>
            <a:ext cx="4157133" cy="644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934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NOMINATION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1733" y="2011680"/>
            <a:ext cx="6855266" cy="420624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ONCE ELECTION WRITS HAVE BEEN ISSUED, EACH PARTY HAS TO DECIDE WHO WILL BE THEIR PARTY’S CANDIDATE IN EACH CONSTITUENCY.  </a:t>
            </a:r>
          </a:p>
          <a:p>
            <a:r>
              <a:rPr lang="en-US" dirty="0" smtClean="0"/>
              <a:t>THIS  SELECTION PROCESS IS CALLED NOMINATION </a:t>
            </a:r>
          </a:p>
          <a:p>
            <a:r>
              <a:rPr lang="en-US" dirty="0" smtClean="0"/>
              <a:t>MUST BE 18+ AND A CANADIAN CITIZEN TO RUN</a:t>
            </a:r>
          </a:p>
          <a:p>
            <a:r>
              <a:rPr lang="en-US" dirty="0" smtClean="0"/>
              <a:t>PARTIES HOLD NOMINATION MEETINGS IN CONSTITUENCIES ACROSS THE COUNTRY WHERE PARTY MEMBERS VOTE ON NOMINEES</a:t>
            </a:r>
          </a:p>
          <a:p>
            <a:r>
              <a:rPr lang="en-US" dirty="0" smtClean="0"/>
              <a:t>CANDIDATES WITH NO POLITICAL PARTY AFFILIATION ARE KNOWN AS INDEPENDANTS </a:t>
            </a:r>
          </a:p>
          <a:p>
            <a:r>
              <a:rPr lang="en-US" dirty="0" smtClean="0"/>
              <a:t>EVERY CANDIDATE MUST MAKE A DEPOSIT OF $200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33233" y="2424853"/>
            <a:ext cx="7148472" cy="379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379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4.CAMPAIGNING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POLITICAL PARTIES AND CANDIDATES CAMPAIGN FROM THE TIME ELECTION WRITS ARE ISSUED UNTIL THE WEEKEND BEFORE THE ELCTION DAY</a:t>
            </a:r>
          </a:p>
          <a:p>
            <a:r>
              <a:rPr lang="en-US" dirty="0" smtClean="0"/>
              <a:t>THEY PRESENT THEMSELVES TO THE PUBLIC</a:t>
            </a:r>
          </a:p>
          <a:p>
            <a:r>
              <a:rPr lang="en-US" dirty="0" smtClean="0"/>
              <a:t>THEY USE MULTIPLE MEDIA OUTLETS </a:t>
            </a:r>
          </a:p>
          <a:p>
            <a:r>
              <a:rPr lang="en-US" dirty="0" smtClean="0"/>
              <a:t>THEY TRY TO CONVINCE PEOPLE TO VOTE FOR THEM</a:t>
            </a:r>
          </a:p>
          <a:p>
            <a:r>
              <a:rPr lang="en-US" dirty="0" smtClean="0"/>
              <a:t>GENERALLY THEY USE POLITICAL ADS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891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7599" y="2031597"/>
            <a:ext cx="7433733" cy="417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458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933" y="1663816"/>
            <a:ext cx="8178800" cy="455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127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7067" y="35316"/>
            <a:ext cx="6688666" cy="683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24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POLITICAL 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2015 CAMPAIGN ADS</a:t>
            </a:r>
            <a:endParaRPr lang="en-US" dirty="0" smtClean="0"/>
          </a:p>
          <a:p>
            <a:r>
              <a:rPr lang="en-US" dirty="0">
                <a:hlinkClick r:id="rId2"/>
              </a:rPr>
              <a:t>https://www.youtube.com/watch?v=S_UNNhWmXxE&amp;list=PLSQ2-76WsPuGl9byCCPqPcKqVFIDbBoV_&amp;</a:t>
            </a:r>
            <a:r>
              <a:rPr lang="en-US" dirty="0" smtClean="0">
                <a:hlinkClick r:id="rId2"/>
              </a:rPr>
              <a:t>index=3</a:t>
            </a:r>
            <a:r>
              <a:rPr lang="en-US" dirty="0" smtClean="0"/>
              <a:t> </a:t>
            </a:r>
          </a:p>
          <a:p>
            <a:r>
              <a:rPr lang="en-US" dirty="0" smtClean="0">
                <a:hlinkClick r:id="rId3"/>
              </a:rPr>
              <a:t>NEGATIVE CAMPAIGN ADS</a:t>
            </a:r>
            <a:endParaRPr lang="en-US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www.youtube.com/watch?v=foQ6lagzgIQ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518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Think – pair – share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your table groups find a political ad, either poster, picture or video.  </a:t>
            </a:r>
          </a:p>
          <a:p>
            <a:r>
              <a:rPr lang="en-US" dirty="0" smtClean="0"/>
              <a:t>Is it in </a:t>
            </a:r>
            <a:r>
              <a:rPr lang="en-US" dirty="0" err="1" smtClean="0"/>
              <a:t>favour</a:t>
            </a:r>
            <a:r>
              <a:rPr lang="en-US" dirty="0" smtClean="0"/>
              <a:t> or against a certain political party?</a:t>
            </a:r>
          </a:p>
          <a:p>
            <a:r>
              <a:rPr lang="en-US" dirty="0" smtClean="0"/>
              <a:t>Which party is it for or against?</a:t>
            </a:r>
          </a:p>
          <a:p>
            <a:r>
              <a:rPr lang="en-US" dirty="0" smtClean="0"/>
              <a:t>Who made the ad?</a:t>
            </a:r>
          </a:p>
          <a:p>
            <a:r>
              <a:rPr lang="en-US" dirty="0" smtClean="0"/>
              <a:t>What is the ad saying?</a:t>
            </a:r>
          </a:p>
          <a:p>
            <a:r>
              <a:rPr lang="en-US" dirty="0" smtClean="0"/>
              <a:t>Why do you think the ad was made?</a:t>
            </a:r>
          </a:p>
          <a:p>
            <a:r>
              <a:rPr lang="en-US" dirty="0" smtClean="0"/>
              <a:t>Be prepared to share with the class. </a:t>
            </a:r>
          </a:p>
          <a:p>
            <a:r>
              <a:rPr lang="en-US" dirty="0" smtClean="0">
                <a:sym typeface="Wingdings"/>
              </a:rPr>
              <a:t>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306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BALLOTING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28613"/>
            <a:ext cx="9784080" cy="420624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EACH POLLING STATION IS OPEN FROM 8AM TO 8PM</a:t>
            </a:r>
          </a:p>
          <a:p>
            <a:r>
              <a:rPr lang="en-US" dirty="0" smtClean="0"/>
              <a:t>BY LAW EMPOYERS ARE REQUIRED TO ALLOW THEIR WORKERS TIME TO VOTE. </a:t>
            </a:r>
          </a:p>
          <a:p>
            <a:r>
              <a:rPr lang="en-US" dirty="0" smtClean="0"/>
              <a:t>POLLING STATIONS ARE USUALLY LOCATED UN A SCHOOL, CHURCH, OR COMMUNITY CENTRE</a:t>
            </a:r>
          </a:p>
          <a:p>
            <a:r>
              <a:rPr lang="en-US" dirty="0" smtClean="0"/>
              <a:t>IF YOU CANNOT VOTE ON ELECTION DAY, ADVANCE POLLS ARE AVAILABLE TO YOU. </a:t>
            </a:r>
          </a:p>
          <a:p>
            <a:r>
              <a:rPr lang="en-US" dirty="0" smtClean="0"/>
              <a:t>EACH POLLING STATION IS MANNED BY A DEPUTY RETURNING OFFICER, THEY CHECK VOTERS OFF ON THE VOTERS LIST AS THEY COME TO VOTE!</a:t>
            </a:r>
          </a:p>
          <a:p>
            <a:r>
              <a:rPr lang="en-US" dirty="0" smtClean="0"/>
              <a:t>PROCESS: VOTER GETS A BALLOT, PENCIL’S IN AN “X” ON THEIR CHOICE, GIVES THE BALLOT BACK TO THE DEPUTY RETURNING OFFICER, IT GETS DROPPED IN A SPECIAL LOCK BOX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4884" y="0"/>
            <a:ext cx="3035300" cy="267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563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 TABULATION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POLLING STATIONS CLOSE</a:t>
            </a:r>
          </a:p>
          <a:p>
            <a:r>
              <a:rPr lang="en-US" dirty="0" smtClean="0"/>
              <a:t>BALLOT BOXES ARE OPENED </a:t>
            </a:r>
          </a:p>
          <a:p>
            <a:r>
              <a:rPr lang="en-US" dirty="0" smtClean="0"/>
              <a:t>BALLOTS ARE COUNTED BY THE DEPUTY RETURNING OFFICERS </a:t>
            </a:r>
            <a:r>
              <a:rPr lang="en-US" dirty="0" smtClean="0">
                <a:sym typeface="Wingdings" panose="05000000000000000000" pitchFamily="2" charset="2"/>
              </a:rPr>
              <a:t> OFTEN NOW COMPUTERS ARE USED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A SCRUTINEER OBSERVES THE COUNTING 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THIS IS HOW TABULATION WORKS 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SINCE THE 1960s VOTER TURN OUT HAS STEADILY DECREASED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6289" y="4199466"/>
            <a:ext cx="2474278" cy="2658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6068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ELECTORAL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REPRESENTATION BY POPULATION </a:t>
            </a:r>
            <a:r>
              <a:rPr lang="en-US" dirty="0" smtClean="0">
                <a:sym typeface="Wingdings" panose="05000000000000000000" pitchFamily="2" charset="2"/>
              </a:rPr>
              <a:t> WE ELECT REPRESENTATIVES IN EACH RIDING THAT REPRESENT US IN THE HOUSE OF COMMONS 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RIDINGS ARE ABOUT 100, 000 PEOPLE AND ARRANGED GOEGRAPHICALLY 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SOME RIDINGS ARE MASSIVE DUE TO SMALL, RURAL POPULATIONS 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NUNAVUT HAS ONE RIDING, VANCOUVER ALONE HAS 16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EVERY TEN YEARS WITH A CENSUS THE BOUNDARIES ARE REDRAWN BECAUSE OF POPULATION REDISTRIBUTION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0648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919" y="1038556"/>
            <a:ext cx="8851900" cy="502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5747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304800"/>
            <a:ext cx="8128000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9751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OPINION POLLS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POLITICAL PARTIES SPEND ENORMOUS AMOUNTS OF MONEY ON PUBLIC OPINION POLLS.  </a:t>
            </a:r>
          </a:p>
          <a:p>
            <a:r>
              <a:rPr lang="en-US" dirty="0" smtClean="0"/>
              <a:t>MASS MEDIA SPENDS AN ENORMOUS AMOUNT OF TIME REVEALING THESE POLLS TO THE PUBLIC</a:t>
            </a:r>
          </a:p>
          <a:p>
            <a:endParaRPr lang="en-US" dirty="0"/>
          </a:p>
          <a:p>
            <a:r>
              <a:rPr lang="en-US" dirty="0" smtClean="0"/>
              <a:t>QUESTION: HOW COULD PUBLIC OPINION POLLS AFFECT VOTER TURN OUT?</a:t>
            </a:r>
          </a:p>
        </p:txBody>
      </p:sp>
    </p:spTree>
    <p:extLst>
      <p:ext uri="{BB962C8B-B14F-4D97-AF65-F5344CB8AC3E}">
        <p14:creationId xmlns:p14="http://schemas.microsoft.com/office/powerpoint/2010/main" val="27050031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ELECTION EXPENCES ACT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CAMPAIGN SPENDING IS LIMITED BY ELIGIBLE VOTERS PER RIDING </a:t>
            </a:r>
          </a:p>
          <a:p>
            <a:r>
              <a:rPr lang="en-US" dirty="0" smtClean="0"/>
              <a:t>DONATIONS CAN BE MADE TO CAMPAIGNS, ONLY THOSE DONATIONS OVER $200 MUST BE MADE PUBLIC.</a:t>
            </a:r>
          </a:p>
          <a:p>
            <a:r>
              <a:rPr lang="en-US" dirty="0" smtClean="0"/>
              <a:t>QUESTION: WHY WOULD PEOPLE WANT TO KNOW WHO IS DONATING TO A POLITICAL PARTY?</a:t>
            </a:r>
          </a:p>
          <a:p>
            <a:r>
              <a:rPr lang="en-US" dirty="0" smtClean="0"/>
              <a:t>IF YOU RECEIVE 15% OF THE VOTES IN YOUR RIDING, YOU ARE REIMBRSED HALF OF YOUR COSTS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967" y="4622800"/>
            <a:ext cx="3632200" cy="2235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6767" y="4622800"/>
            <a:ext cx="3632200" cy="22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5770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FIRST-PAST-THE-POST-SYSTEM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MEANS THAT YOU DO NOT NEED A MAJORITY OF THE VOTES, YOU JUST NEED THE MOST VOTES IN YOUR RIDING TO BE ELECTED</a:t>
            </a:r>
          </a:p>
          <a:p>
            <a:r>
              <a:rPr lang="en-US" dirty="0" smtClean="0"/>
              <a:t>THE CANDIDATE WITH THE HIGHEST NUMBER OF VOTES IN EACH RIDING WINS A SEAT IN THE HOUSE OF COMMONS AND REPRESENTS THAT RIDING IN PARLIAMENT </a:t>
            </a:r>
          </a:p>
          <a:p>
            <a:r>
              <a:rPr lang="en-US" dirty="0" smtClean="0">
                <a:hlinkClick r:id="rId2"/>
              </a:rPr>
              <a:t>FIRST PAST THE POST</a:t>
            </a:r>
            <a:r>
              <a:rPr lang="en-US" dirty="0" smtClean="0"/>
              <a:t> </a:t>
            </a:r>
          </a:p>
          <a:p>
            <a:r>
              <a:rPr lang="en-US" dirty="0" smtClean="0"/>
              <a:t>SOME COUNTRIES USE PROPORTIONAL REPRESENTATION OR SINGLE TRANSFERABLE VOTE SYSTEMS.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0784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WAYS TO CHANGE THINGS!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CONTACT CITY COUNCIL, MLA OR MP</a:t>
            </a:r>
          </a:p>
          <a:p>
            <a:r>
              <a:rPr lang="en-US" dirty="0" smtClean="0"/>
              <a:t>COMMUNICATE WITH PUBLIC SERVANTS </a:t>
            </a:r>
          </a:p>
          <a:p>
            <a:r>
              <a:rPr lang="en-US" dirty="0" smtClean="0"/>
              <a:t>SEND LETTERS TO THE EDITOR, CALL INTO RADIO OR TV PROGRAMS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1333" y="3487351"/>
            <a:ext cx="5065183" cy="337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2940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PRESSURE GROUPS AND LOBBYISTS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DEFINITION: GROUPS WHO SEEK TO INFLUENCE THE GOVERNMENT POLICIES AND DECISIONS </a:t>
            </a:r>
          </a:p>
          <a:p>
            <a:r>
              <a:rPr lang="en-US" dirty="0" smtClean="0"/>
              <a:t>1. INSTITUTIONALIZED: WELL ESTABLISHED, FORMAL, ALWAYS AROUND</a:t>
            </a:r>
          </a:p>
          <a:p>
            <a:r>
              <a:rPr lang="en-US" dirty="0" smtClean="0"/>
              <a:t>2. ISSUE-ORIENTED: LESS PERMANENT, SMALLER AIMS, DISAPPEAR AFTER</a:t>
            </a:r>
          </a:p>
          <a:p>
            <a:r>
              <a:rPr lang="en-US" dirty="0" smtClean="0"/>
              <a:t>INSTITUTIONALIZED EX’S: GREENPEACE, CANADIAN CANCER SOCIETY, FREE THE CHILDREN, UNITED WAY, CANADIAN RED CROSS, DOCTORS WITHOUT BORDERS, WESTERN CANADIAN WILDERNESS COMMITTEE</a:t>
            </a:r>
          </a:p>
          <a:p>
            <a:r>
              <a:rPr lang="en-US" dirty="0" smtClean="0"/>
              <a:t>WHAT DO THEY DO?</a:t>
            </a:r>
          </a:p>
          <a:p>
            <a:pPr marL="0" indent="0">
              <a:buNone/>
            </a:pPr>
            <a:r>
              <a:rPr lang="en-US" dirty="0" smtClean="0"/>
              <a:t>-PROVIDE INFORMATION TO GOVERNMENT, HIRE LOBBYISTS, TAKE ISSUES TO COURT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0614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UTILIZING THE MASS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MASS MEDIA DICTATES MOST OF THE INFORMATION THAT WE SEE</a:t>
            </a:r>
          </a:p>
          <a:p>
            <a:r>
              <a:rPr lang="en-US" dirty="0" smtClean="0"/>
              <a:t>ISSUES THAT GET A LOT OF ATTENTION FROM THE MEDIA USUALLY GET MORE ATTENTION FROM THE GOVERNMENT. </a:t>
            </a:r>
          </a:p>
          <a:p>
            <a:r>
              <a:rPr lang="en-US" dirty="0" smtClean="0"/>
              <a:t>SOME GROUPS PULL PUBLICITY STUNTS TO DRAW MORE ATTENTION TO THEIR ISSUE.</a:t>
            </a:r>
          </a:p>
          <a:p>
            <a:r>
              <a:rPr lang="en-US" dirty="0" smtClean="0"/>
              <a:t>CAN YOU THINK OF SOME EXAMPLES?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6136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CIVIL DISOBEDIENCE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 OF INTENTIONALLY BREAKING THE LAW THAT SOMEONE DEEMS UNJUST</a:t>
            </a:r>
          </a:p>
          <a:p>
            <a:r>
              <a:rPr lang="en-US" dirty="0" smtClean="0"/>
              <a:t>INVOLVES: TAKING RESPONSIBILITY FOR YOUR ACTIONS AND BE WILLING TO FACE PUNISHMENT. </a:t>
            </a:r>
          </a:p>
          <a:p>
            <a:endParaRPr lang="en-US" dirty="0"/>
          </a:p>
          <a:p>
            <a:r>
              <a:rPr lang="en-US" dirty="0" smtClean="0"/>
              <a:t>EXAMPLES???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1724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 </a:t>
            </a:r>
            <a:r>
              <a:rPr lang="en-US" dirty="0" smtClean="0">
                <a:sym typeface="Wingdings"/>
              </a:rPr>
              <a:t>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0800" y="2473061"/>
            <a:ext cx="3591189" cy="359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1159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265</TotalTime>
  <Words>1181</Words>
  <Application>Microsoft Office PowerPoint</Application>
  <PresentationFormat>Widescreen</PresentationFormat>
  <Paragraphs>119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Corbel</vt:lpstr>
      <vt:lpstr>Wingdings</vt:lpstr>
      <vt:lpstr>Banded</vt:lpstr>
      <vt:lpstr>The electoral process and you!!!</vt:lpstr>
      <vt:lpstr>Elections!!!</vt:lpstr>
      <vt:lpstr>THE ELECTORAL PROCESS</vt:lpstr>
      <vt:lpstr>Canada’s electoral map - 2015</vt:lpstr>
      <vt:lpstr>TYPES OF GOVERNMENTS</vt:lpstr>
      <vt:lpstr>THE SIX STAGES FOR EACH ELECTION </vt:lpstr>
      <vt:lpstr>1. DISSOLUTION </vt:lpstr>
      <vt:lpstr>2. ENUMERATION</vt:lpstr>
      <vt:lpstr>3. NOMINATION</vt:lpstr>
      <vt:lpstr>4.CAMPAIGNING </vt:lpstr>
      <vt:lpstr>PowerPoint Presentation</vt:lpstr>
      <vt:lpstr>PowerPoint Presentation</vt:lpstr>
      <vt:lpstr>PowerPoint Presentation</vt:lpstr>
      <vt:lpstr>POLITICAL ADS</vt:lpstr>
      <vt:lpstr>Think – pair – share </vt:lpstr>
      <vt:lpstr>5. BALLOTING</vt:lpstr>
      <vt:lpstr>6. TABULATION</vt:lpstr>
      <vt:lpstr>THE ELECTORAL PROCESS</vt:lpstr>
      <vt:lpstr>PowerPoint Presentation</vt:lpstr>
      <vt:lpstr>PowerPoint Presentation</vt:lpstr>
      <vt:lpstr>PUBLIC OPINION POLLS</vt:lpstr>
      <vt:lpstr>ELECTION EXPENCES ACT </vt:lpstr>
      <vt:lpstr>FIRST-PAST-THE-POST-SYSTEM</vt:lpstr>
      <vt:lpstr>WAYS TO CHANGE THINGS!</vt:lpstr>
      <vt:lpstr>PRESSURE GROUPS AND LOBBYISTS</vt:lpstr>
      <vt:lpstr>UTILIZING THE MASS MEDIA</vt:lpstr>
      <vt:lpstr>CIVIL DISOBEDIENCE</vt:lpstr>
      <vt:lpstr>THE END  </vt:lpstr>
    </vt:vector>
  </TitlesOfParts>
  <Company>SD62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electoral process and you!!!</dc:title>
  <dc:creator>Christine Hoskins</dc:creator>
  <cp:lastModifiedBy>Christine Hoskins</cp:lastModifiedBy>
  <cp:revision>19</cp:revision>
  <dcterms:created xsi:type="dcterms:W3CDTF">2017-02-06T20:31:31Z</dcterms:created>
  <dcterms:modified xsi:type="dcterms:W3CDTF">2017-02-14T16:38:48Z</dcterms:modified>
</cp:coreProperties>
</file>