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4"/>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
        <p:nvSpPr>
          <p:cNvPr id="42" name="Google Shape;4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 name="Google Shape;4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 name="Google Shape;4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13.1   </a:t>
            </a:r>
            <a:r>
              <a:rPr lang="en-US">
                <a:latin typeface="Verdana"/>
                <a:ea typeface="Verdana"/>
                <a:cs typeface="Verdana"/>
                <a:sym typeface="Verdana"/>
              </a:rPr>
              <a:t>This cityscape of the Song city of Bian Liang (Kaifeng), painted by Zhang Zeduan, conveys the energy and prosperity that characterized Chinese urban life in the Tang-Song eras. Like Hangzhou, Bian Liang’s graceful bridges, bustling river markets, and spacious parks attracted many visitors, especially at times of festival celebrations like that depicted here.</a:t>
            </a:r>
            <a:endParaRPr/>
          </a:p>
        </p:txBody>
      </p:sp>
      <p:sp>
        <p:nvSpPr>
          <p:cNvPr id="50" name="Google Shape;50;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 name="Google Shape;5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 name="Google Shape;57;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
        <p:nvSpPr>
          <p:cNvPr id="63" name="Google Shape;6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 name="Google Shape;6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b="1" lang="en-US"/>
              <a:t>TIMELINE</a:t>
            </a:r>
            <a:r>
              <a:rPr lang="en-US"/>
              <a:t> 200 </a:t>
            </a:r>
            <a:r>
              <a:rPr lang="en-US" sz="1000"/>
              <a:t>C.E.</a:t>
            </a:r>
            <a:r>
              <a:rPr lang="en-US"/>
              <a:t> to 1250 </a:t>
            </a:r>
            <a:r>
              <a:rPr lang="en-US" sz="1000"/>
              <a:t>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 name="Google Shape;7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 name="Google Shape;7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 name="Google Shape;78;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 name="Google Shape;8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Map 13.1   </a:t>
            </a:r>
            <a:r>
              <a:rPr lang="en-US">
                <a:latin typeface="Verdana"/>
                <a:ea typeface="Verdana"/>
                <a:cs typeface="Verdana"/>
                <a:sym typeface="Verdana"/>
              </a:rPr>
              <a:t>China During the Age of Division After the collapse of the Han dynasty, China fragmented into warring kingdoms for nearly 400 years. The deep divisions of this period were captured by its designation in Chinese histories as the era of the Six Dynasties.</a:t>
            </a:r>
            <a:endParaRPr/>
          </a:p>
        </p:txBody>
      </p:sp>
      <p:sp>
        <p:nvSpPr>
          <p:cNvPr id="85" name="Google Shape;85;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Map 13.2   The Sui Dynasty and the Tang Dynasty</a:t>
            </a:r>
            <a:br>
              <a:rPr b="1" lang="en-US">
                <a:latin typeface="Verdana"/>
                <a:ea typeface="Verdana"/>
                <a:cs typeface="Verdana"/>
                <a:sym typeface="Verdana"/>
              </a:rPr>
            </a:br>
            <a:r>
              <a:rPr lang="en-US">
                <a:latin typeface="Verdana"/>
                <a:ea typeface="Verdana"/>
                <a:cs typeface="Verdana"/>
                <a:sym typeface="Verdana"/>
              </a:rPr>
              <a:t>The short-lived Sui dynasty laid the foundations for the expansive Tang. Under the latter the Chinese empire was restored on a scale not known since the Han era.</a:t>
            </a:r>
            <a:endParaRPr/>
          </a:p>
        </p:txBody>
      </p:sp>
      <p:sp>
        <p:nvSpPr>
          <p:cNvPr id="92" name="Google Shape;92;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 name="Google Shape;9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 name="Google Shape;11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6" name="Google Shape;12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13.2  </a:t>
            </a:r>
            <a:r>
              <a:rPr lang="en-US">
                <a:latin typeface="Verdana"/>
                <a:ea typeface="Verdana"/>
                <a:cs typeface="Verdana"/>
                <a:sym typeface="Verdana"/>
              </a:rPr>
              <a:t> As shown in this ink drawing of Chinese philosophers of the Song dynasty, board games and musical recitals were highly esteemed leisure activities for the scholar-gentry class. Members of the scholar-gentry elite might also attend poetry reading or writing parties, travel to mountains to meditate amid scenic splendors, or paint the blossoming plum trees in their gardens. As in their work, members of this highly educated elite admired those who at leisure pursued a diverse array of activities.</a:t>
            </a:r>
            <a:br>
              <a:rPr lang="en-US">
                <a:latin typeface="Verdana"/>
                <a:ea typeface="Verdana"/>
                <a:cs typeface="Verdana"/>
                <a:sym typeface="Verdana"/>
              </a:rPr>
            </a:br>
            <a:r>
              <a:rPr lang="en-US">
                <a:latin typeface="Verdana"/>
                <a:ea typeface="Verdana"/>
                <a:cs typeface="Verdana"/>
                <a:sym typeface="Verdana"/>
              </a:rPr>
              <a:t>(Handscroll “Gathering of Philosophers.” The Metropolitan Museum of Art, New York, NY, U.S.A. Image copyright © The Metropolitan Museum of Art/Art Resource, NY.)</a:t>
            </a:r>
            <a:endParaRPr/>
          </a:p>
        </p:txBody>
      </p:sp>
      <p:sp>
        <p:nvSpPr>
          <p:cNvPr id="127" name="Google Shape;127;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 name="Google Shape;13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 name="Google Shape;154;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13.3   </a:t>
            </a:r>
            <a:r>
              <a:rPr lang="en-US">
                <a:latin typeface="Verdana"/>
                <a:ea typeface="Verdana"/>
                <a:cs typeface="Verdana"/>
                <a:sym typeface="Verdana"/>
              </a:rPr>
              <a:t>Tang era architecture at the Phoenix Pavilion in Japan. Some of the most characteristic features of this splendid style of construction are its steeply sloping tiled roofs with upturned corners, the extensive use of fine wood in the floors, walls, and ceilings, and the sliding panels that covered doors and windows in inclement weather and opened up the temples or monasteries to the natural world on pleasant days.</a:t>
            </a:r>
            <a:endParaRPr/>
          </a:p>
        </p:txBody>
      </p:sp>
      <p:sp>
        <p:nvSpPr>
          <p:cNvPr id="155" name="Google Shape;155;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13.4   </a:t>
            </a:r>
            <a:r>
              <a:rPr lang="en-US">
                <a:latin typeface="Verdana"/>
                <a:ea typeface="Verdana"/>
                <a:cs typeface="Verdana"/>
                <a:sym typeface="Verdana"/>
              </a:rPr>
              <a:t>At sites such as Longmen near the Tang capital of Luoyang on the Yellow River and Yunkang far to the north, massive statues of the Buddha were carved out of rocky cliffsides beginning in the 6th century C.E. Before the age of Buddhist predominance, sculpture had not been highly developed in China, and the art at these centers was strongly influenced by that of central and even west Asia. Known more for their sheer size than for artistic refinement, the huge Buddhas of sites such as Longmen attest to the high level of skill the Chinese had attained in stone- and metalworking.</a:t>
            </a:r>
            <a:endParaRPr/>
          </a:p>
        </p:txBody>
      </p:sp>
      <p:sp>
        <p:nvSpPr>
          <p:cNvPr id="162" name="Google Shape;162;p1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13.5   </a:t>
            </a:r>
            <a:r>
              <a:rPr lang="en-US">
                <a:latin typeface="Verdana"/>
                <a:ea typeface="Verdana"/>
                <a:cs typeface="Verdana"/>
                <a:sym typeface="Verdana"/>
              </a:rPr>
              <a:t>This painting of Yang Guifei gives a vivid impression of the opulence and refinement of Chinese court life in the late Tang era. Here a very well-dressed Yang Guifei is helped by some of her servants onto a well-fed horse, presumably for a trot through the palace grounds. Two fan-bearers stand ready to accompany the now-powerful concubine on her sedate ride while other attendants prepare to lead the horse through the confined space of the royal enclosure.</a:t>
            </a:r>
            <a:endParaRPr/>
          </a:p>
        </p:txBody>
      </p:sp>
      <p:sp>
        <p:nvSpPr>
          <p:cNvPr id="176" name="Google Shape;176;p2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2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 name="Google Shape;189;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 name="Google Shape;196;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Map 13.3   China in the Song and Southern Song Dynastic Periods</a:t>
            </a:r>
            <a:br>
              <a:rPr b="1" lang="en-US">
                <a:latin typeface="Verdana"/>
                <a:ea typeface="Verdana"/>
                <a:cs typeface="Verdana"/>
                <a:sym typeface="Verdana"/>
              </a:rPr>
            </a:br>
            <a:r>
              <a:rPr lang="en-US">
                <a:latin typeface="Verdana"/>
                <a:ea typeface="Verdana"/>
                <a:cs typeface="Verdana"/>
                <a:sym typeface="Verdana"/>
              </a:rPr>
              <a:t>A comparison of the territory controlled during the two phases of the Song dynasty clearly indicates both the growing power and pressure of nomadic peoples from the north and the weakened state of the Song rulers of China.</a:t>
            </a:r>
            <a:endParaRPr/>
          </a:p>
        </p:txBody>
      </p:sp>
      <p:sp>
        <p:nvSpPr>
          <p:cNvPr id="197" name="Google Shape;197;p2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2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0" name="Google Shape;210;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2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7" name="Google Shape;21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2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2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2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8" name="Google Shape;238;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 name="Google Shape;24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3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2" name="Google Shape;252;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3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9" name="Google Shape;259;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13.6   </a:t>
            </a:r>
            <a:r>
              <a:rPr lang="en-US">
                <a:latin typeface="Verdana"/>
                <a:ea typeface="Verdana"/>
                <a:cs typeface="Verdana"/>
                <a:sym typeface="Verdana"/>
              </a:rPr>
              <a:t>The farming methods developed in the Song era are illustrated by this 17th-century engraving. Note the overseer, protected by an umbrella from the hot sun. Improved productivity, particularly of staple crops such as irrigated rice, meant that China’s long-held advantages over other civilizations in terms of the population it could support increased in this era. By the early 14th century, as much as a quarter of humanity may have lived in the Chinese empire.</a:t>
            </a:r>
            <a:br>
              <a:rPr lang="en-US">
                <a:latin typeface="Verdana"/>
                <a:ea typeface="Verdana"/>
                <a:cs typeface="Verdana"/>
                <a:sym typeface="Verdana"/>
              </a:rPr>
            </a:br>
            <a:r>
              <a:rPr lang="en-US">
                <a:latin typeface="Verdana"/>
                <a:ea typeface="Verdana"/>
                <a:cs typeface="Verdana"/>
                <a:sym typeface="Verdana"/>
              </a:rPr>
              <a:t>(© The Trustees of the British Museum/Art Resource, NY.)</a:t>
            </a:r>
            <a:endParaRPr/>
          </a:p>
        </p:txBody>
      </p:sp>
      <p:sp>
        <p:nvSpPr>
          <p:cNvPr id="260" name="Google Shape;260;p3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6" name="Google Shape;266;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3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Footbinding as a Marker of Male Dominance</a:t>
            </a:r>
            <a:br>
              <a:rPr b="1" lang="en-US">
                <a:latin typeface="Verdana"/>
                <a:ea typeface="Verdana"/>
                <a:cs typeface="Verdana"/>
                <a:sym typeface="Verdana"/>
              </a:rPr>
            </a:br>
            <a:r>
              <a:rPr lang="en-US">
                <a:latin typeface="Verdana"/>
                <a:ea typeface="Verdana"/>
                <a:cs typeface="Verdana"/>
                <a:sym typeface="Verdana"/>
              </a:rPr>
              <a:t>As this photograph vividly illustrates, mature women with bound feet needed special footware since they depended heavily on the very thick heel that resulted from footbinding for support when standing and walking. Little of the sole of the foot touched the ground, and toes were fused together to make a pointed foot.</a:t>
            </a:r>
            <a:endParaRPr/>
          </a:p>
        </p:txBody>
      </p:sp>
      <p:sp>
        <p:nvSpPr>
          <p:cNvPr id="274" name="Google Shape;274;p3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0" name="Google Shape;280;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3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7" name="Google Shape;287;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3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4" name="Google Shape;29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3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Verdana"/>
              <a:buNone/>
            </a:pPr>
            <a:r>
              <a:rPr b="1" lang="en-US">
                <a:latin typeface="Verdana"/>
                <a:ea typeface="Verdana"/>
                <a:cs typeface="Verdana"/>
                <a:sym typeface="Verdana"/>
              </a:rPr>
              <a:t>Figure 13.7  </a:t>
            </a:r>
            <a:r>
              <a:rPr lang="en-US">
                <a:latin typeface="Verdana"/>
                <a:ea typeface="Verdana"/>
                <a:cs typeface="Verdana"/>
                <a:sym typeface="Verdana"/>
              </a:rPr>
              <a:t> The simplicity of composition, the use of empty space, and the emphasis on nature are all characteristic of Chinese landscape painting at its height in the Song era. The colors used tended to be muted; often only brown or black ink was used. Most artists stamped their work with signature seals, like the red ones in this image, and poems describing scenes related to those in the painting floated in the empty space at the top or sides.</a:t>
            </a:r>
            <a:br>
              <a:rPr lang="en-US">
                <a:latin typeface="Verdana"/>
                <a:ea typeface="Verdana"/>
                <a:cs typeface="Verdana"/>
                <a:sym typeface="Verdana"/>
              </a:rPr>
            </a:br>
            <a:r>
              <a:rPr lang="en-US">
                <a:latin typeface="Verdana"/>
                <a:ea typeface="Verdana"/>
                <a:cs typeface="Verdana"/>
                <a:sym typeface="Verdana"/>
              </a:rPr>
              <a:t>(Ma Yuan, Chinese, 1190–1235 “Bare Willows and Distant Mountains.” Photograph © 2010 Museum of Fine Arts, Boston. Special Chinese and Japanese Fund, 14.61)</a:t>
            </a:r>
            <a:endParaRPr/>
          </a:p>
        </p:txBody>
      </p:sp>
      <p:sp>
        <p:nvSpPr>
          <p:cNvPr id="308" name="Google Shape;308;p3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2400"/>
              <a:buFont typeface="Arial"/>
              <a:buNone/>
            </a:pPr>
            <a:fld id="{00000000-1234-1234-1234-123412341234}" type="slidenum">
              <a:rPr b="0" i="0" lang="en-US" sz="2400" u="none">
                <a:solidFill>
                  <a:srgbClr val="000000"/>
                </a:solidFill>
                <a:latin typeface="Arial"/>
                <a:ea typeface="Arial"/>
                <a:cs typeface="Arial"/>
                <a:sym typeface="Arial"/>
              </a:rP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2" name="Shape 22"/>
        <p:cNvGrpSpPr/>
        <p:nvPr/>
      </p:nvGrpSpPr>
      <p:grpSpPr>
        <a:xfrm>
          <a:off x="0" y="0"/>
          <a:ext cx="0" cy="0"/>
          <a:chOff x="0" y="0"/>
          <a:chExt cx="0" cy="0"/>
        </a:xfrm>
      </p:grpSpPr>
      <p:sp>
        <p:nvSpPr>
          <p:cNvPr id="23" name="Google Shape;23;p2"/>
          <p:cNvSpPr txBox="1"/>
          <p:nvPr>
            <p:ph idx="1" type="subTitle"/>
          </p:nvPr>
        </p:nvSpPr>
        <p:spPr>
          <a:xfrm>
            <a:off x="4597401" y="3945467"/>
            <a:ext cx="3352800" cy="1752600"/>
          </a:xfrm>
          <a:prstGeom prst="rect">
            <a:avLst/>
          </a:prstGeom>
          <a:noFill/>
          <a:ln>
            <a:noFill/>
          </a:ln>
        </p:spPr>
        <p:txBody>
          <a:bodyPr anchorCtr="0" anchor="b" bIns="45700" lIns="91425" spcFirstLastPara="1" rIns="91425" wrap="square" tIns="45700">
            <a:noAutofit/>
          </a:bodyPr>
          <a:lstStyle>
            <a:lvl1pPr lvl="0" algn="l">
              <a:spcBef>
                <a:spcPts val="480"/>
              </a:spcBef>
              <a:spcAft>
                <a:spcPts val="0"/>
              </a:spcAft>
              <a:buSzPts val="2400"/>
              <a:buFont typeface="Times"/>
              <a:buNone/>
              <a:defRPr b="0" sz="2400">
                <a:solidFill>
                  <a:srgbClr val="000000"/>
                </a:solidFill>
                <a:latin typeface="Verdana"/>
                <a:ea typeface="Verdana"/>
                <a:cs typeface="Verdana"/>
                <a:sym typeface="Verdana"/>
              </a:defRPr>
            </a:lvl1pPr>
            <a:lvl2pPr lvl="1" algn="l">
              <a:spcBef>
                <a:spcPts val="360"/>
              </a:spcBef>
              <a:spcAft>
                <a:spcPts val="0"/>
              </a:spcAft>
              <a:buClr>
                <a:schemeClr val="dk1"/>
              </a:buClr>
              <a:buSzPts val="1800"/>
              <a:buChar char="–"/>
              <a:defRPr/>
            </a:lvl2pPr>
            <a:lvl3pPr lvl="2" algn="l">
              <a:spcBef>
                <a:spcPts val="360"/>
              </a:spcBef>
              <a:spcAft>
                <a:spcPts val="0"/>
              </a:spcAft>
              <a:buSzPts val="1800"/>
              <a:buChar char="▪"/>
              <a:defRPr/>
            </a:lvl3pPr>
            <a:lvl4pPr lvl="3" algn="l">
              <a:spcBef>
                <a:spcPts val="360"/>
              </a:spcBef>
              <a:spcAft>
                <a:spcPts val="0"/>
              </a:spcAft>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2" name="Shape 32"/>
        <p:cNvGrpSpPr/>
        <p:nvPr/>
      </p:nvGrpSpPr>
      <p:grpSpPr>
        <a:xfrm>
          <a:off x="0" y="0"/>
          <a:ext cx="0" cy="0"/>
          <a:chOff x="0" y="0"/>
          <a:chExt cx="0" cy="0"/>
        </a:xfrm>
      </p:grpSpPr>
      <p:sp>
        <p:nvSpPr>
          <p:cNvPr id="33" name="Google Shape;33;p4"/>
          <p:cNvSpPr txBox="1"/>
          <p:nvPr>
            <p:ph type="title"/>
          </p:nvPr>
        </p:nvSpPr>
        <p:spPr>
          <a:xfrm>
            <a:off x="2630714" y="2752271"/>
            <a:ext cx="3882572" cy="1371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1200">
                <a:solidFill>
                  <a:schemeClr val="dk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sp>
        <p:nvSpPr>
          <p:cNvPr id="35" name="Google Shape;35;p5"/>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lvl1pPr lvl="0" algn="ctr">
              <a:spcBef>
                <a:spcPts val="0"/>
              </a:spcBef>
              <a:spcAft>
                <a:spcPts val="0"/>
              </a:spcAft>
              <a:buSzPts val="1400"/>
              <a:buNone/>
              <a:defRPr b="0" sz="4000">
                <a:latin typeface="Verdana"/>
                <a:ea typeface="Verdana"/>
                <a:cs typeface="Verdana"/>
                <a:sym typeface="Verdana"/>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6" name="Google Shape;36;p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19100" lvl="0" marL="457200" algn="l">
              <a:spcBef>
                <a:spcPts val="600"/>
              </a:spcBef>
              <a:spcAft>
                <a:spcPts val="0"/>
              </a:spcAft>
              <a:buSzPts val="3000"/>
              <a:buChar char="•"/>
              <a:defRPr sz="3000">
                <a:latin typeface="Verdana"/>
                <a:ea typeface="Verdana"/>
                <a:cs typeface="Verdana"/>
                <a:sym typeface="Verdana"/>
              </a:defRPr>
            </a:lvl1pPr>
            <a:lvl2pPr indent="-393700" lvl="1" marL="914400" algn="l">
              <a:spcBef>
                <a:spcPts val="520"/>
              </a:spcBef>
              <a:spcAft>
                <a:spcPts val="0"/>
              </a:spcAft>
              <a:buClr>
                <a:schemeClr val="dk1"/>
              </a:buClr>
              <a:buSzPts val="2600"/>
              <a:buFont typeface="Verdana"/>
              <a:buChar char="–"/>
              <a:defRPr sz="2600">
                <a:latin typeface="Verdana"/>
                <a:ea typeface="Verdana"/>
                <a:cs typeface="Verdana"/>
                <a:sym typeface="Verdana"/>
              </a:defRPr>
            </a:lvl2pPr>
            <a:lvl3pPr indent="-381000" lvl="2" marL="1371600" algn="l">
              <a:spcBef>
                <a:spcPts val="480"/>
              </a:spcBef>
              <a:spcAft>
                <a:spcPts val="0"/>
              </a:spcAft>
              <a:buSzPts val="2400"/>
              <a:buChar char="▪"/>
              <a:defRPr>
                <a:latin typeface="Verdana"/>
                <a:ea typeface="Verdana"/>
                <a:cs typeface="Verdana"/>
                <a:sym typeface="Verdana"/>
              </a:defRPr>
            </a:lvl3pPr>
            <a:lvl4pPr indent="-368300" lvl="3" marL="1828800" algn="l">
              <a:spcBef>
                <a:spcPts val="440"/>
              </a:spcBef>
              <a:spcAft>
                <a:spcPts val="0"/>
              </a:spcAft>
              <a:buSzPts val="2200"/>
              <a:buChar char="•"/>
              <a:defRPr sz="2200">
                <a:latin typeface="Verdana"/>
                <a:ea typeface="Verdana"/>
                <a:cs typeface="Verdana"/>
                <a:sym typeface="Verdana"/>
              </a:defRPr>
            </a:lvl4pPr>
            <a:lvl5pPr indent="-355600" lvl="4" marL="2286000" algn="l">
              <a:spcBef>
                <a:spcPts val="400"/>
              </a:spcBef>
              <a:spcAft>
                <a:spcPts val="0"/>
              </a:spcAft>
              <a:buClr>
                <a:schemeClr val="dk1"/>
              </a:buClr>
              <a:buSzPts val="2000"/>
              <a:buFont typeface="Verdana"/>
              <a:buChar char="–"/>
              <a:defRPr>
                <a:latin typeface="Verdana"/>
                <a:ea typeface="Verdana"/>
                <a:cs typeface="Verdana"/>
                <a:sym typeface="Verdana"/>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38" name="Shape 38"/>
        <p:cNvGrpSpPr/>
        <p:nvPr/>
      </p:nvGrpSpPr>
      <p:grpSpPr>
        <a:xfrm>
          <a:off x="0" y="0"/>
          <a:ext cx="0" cy="0"/>
          <a:chOff x="0" y="0"/>
          <a:chExt cx="0" cy="0"/>
        </a:xfrm>
      </p:grpSpPr>
      <p:sp>
        <p:nvSpPr>
          <p:cNvPr id="39" name="Google Shape;39;p7"/>
          <p:cNvSpPr txBox="1"/>
          <p:nvPr>
            <p:ph type="title"/>
          </p:nvPr>
        </p:nvSpPr>
        <p:spPr>
          <a:xfrm>
            <a:off x="228600" y="152400"/>
            <a:ext cx="86868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chemeClr val="dk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2.png"/><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nvSpPr>
        <p:spPr>
          <a:xfrm>
            <a:off x="4572000" y="2967037"/>
            <a:ext cx="1797050" cy="45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30005"/>
              </a:buClr>
              <a:buSzPts val="2400"/>
              <a:buFont typeface="Verdana"/>
              <a:buNone/>
            </a:pPr>
            <a:r>
              <a:rPr b="1" i="0" lang="en-US" sz="2400" u="none" cap="none" strike="noStrike">
                <a:solidFill>
                  <a:srgbClr val="030005"/>
                </a:solidFill>
                <a:latin typeface="Verdana"/>
                <a:ea typeface="Verdana"/>
                <a:cs typeface="Verdana"/>
                <a:sym typeface="Verdana"/>
              </a:rPr>
              <a:t>Chapter</a:t>
            </a:r>
            <a:endParaRPr/>
          </a:p>
        </p:txBody>
      </p:sp>
      <p:sp>
        <p:nvSpPr>
          <p:cNvPr id="11" name="Google Shape;11;p1"/>
          <p:cNvSpPr txBox="1"/>
          <p:nvPr/>
        </p:nvSpPr>
        <p:spPr>
          <a:xfrm>
            <a:off x="3175" y="0"/>
            <a:ext cx="9140825" cy="1676400"/>
          </a:xfrm>
          <a:prstGeom prst="rect">
            <a:avLst/>
          </a:prstGeom>
          <a:solidFill>
            <a:srgbClr val="962F33"/>
          </a:solidFill>
          <a:ln cap="flat" cmpd="sng" w="9525">
            <a:solidFill>
              <a:srgbClr val="962F33"/>
            </a:solidFill>
            <a:prstDash val="solid"/>
            <a:miter lim="800000"/>
            <a:headEnd len="sm" w="sm" type="none"/>
            <a:tailEnd len="sm" w="sm" type="none"/>
          </a:ln>
        </p:spPr>
        <p:txBody>
          <a:bodyPr anchorCtr="1"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2" name="Google Shape;12;p1"/>
          <p:cNvSpPr txBox="1"/>
          <p:nvPr/>
        </p:nvSpPr>
        <p:spPr>
          <a:xfrm>
            <a:off x="1893887" y="296862"/>
            <a:ext cx="5356225" cy="992187"/>
          </a:xfrm>
          <a:prstGeom prst="rect">
            <a:avLst/>
          </a:prstGeom>
          <a:noFill/>
          <a:ln>
            <a:noFill/>
          </a:ln>
          <a:effectLst>
            <a:outerShdw blurRad="63500" dir="2700000" dist="25400">
              <a:srgbClr val="808080">
                <a:alpha val="74901"/>
              </a:srgbClr>
            </a:outerShdw>
          </a:effectLst>
        </p:spPr>
        <p:txBody>
          <a:bodyPr anchorCtr="0" anchor="t" bIns="45700" lIns="91425" spcFirstLastPara="1" rIns="91425" wrap="square" tIns="45700">
            <a:spAutoFit/>
          </a:bodyPr>
          <a:lstStyle/>
          <a:p>
            <a:pPr indent="0" lvl="0" marL="0" marR="0" rtl="0" algn="ctr">
              <a:lnSpc>
                <a:spcPct val="80000"/>
              </a:lnSpc>
              <a:spcBef>
                <a:spcPts val="0"/>
              </a:spcBef>
              <a:spcAft>
                <a:spcPts val="0"/>
              </a:spcAft>
              <a:buClr>
                <a:srgbClr val="FFFFFF"/>
              </a:buClr>
              <a:buSzPts val="4400"/>
              <a:buFont typeface="Verdana"/>
              <a:buNone/>
            </a:pPr>
            <a:r>
              <a:rPr b="0" i="0" lang="en-US" sz="4400" u="none">
                <a:solidFill>
                  <a:srgbClr val="FFFFFF"/>
                </a:solidFill>
                <a:latin typeface="Verdana"/>
                <a:ea typeface="Verdana"/>
                <a:cs typeface="Verdana"/>
                <a:sym typeface="Verdana"/>
              </a:rPr>
              <a:t>World Civilizations</a:t>
            </a:r>
            <a:endParaRPr/>
          </a:p>
          <a:p>
            <a:pPr indent="0" lvl="0" marL="0" marR="0" rtl="0" algn="ctr">
              <a:lnSpc>
                <a:spcPct val="80000"/>
              </a:lnSpc>
              <a:spcBef>
                <a:spcPts val="0"/>
              </a:spcBef>
              <a:spcAft>
                <a:spcPts val="0"/>
              </a:spcAft>
              <a:buClr>
                <a:srgbClr val="FFFFFF"/>
              </a:buClr>
              <a:buSzPts val="2800"/>
              <a:buFont typeface="Verdana"/>
              <a:buNone/>
            </a:pPr>
            <a:r>
              <a:rPr b="0" i="0" lang="en-US" sz="2800" u="none">
                <a:solidFill>
                  <a:srgbClr val="FFFFFF"/>
                </a:solidFill>
                <a:latin typeface="Verdana"/>
                <a:ea typeface="Verdana"/>
                <a:cs typeface="Verdana"/>
                <a:sym typeface="Verdana"/>
              </a:rPr>
              <a:t>The Global Experience</a:t>
            </a:r>
            <a:endParaRPr/>
          </a:p>
        </p:txBody>
      </p:sp>
      <p:pic>
        <p:nvPicPr>
          <p:cNvPr descr="Stearns_AP Edition_FINAL2.jpg" id="13" name="Google Shape;13;p1"/>
          <p:cNvPicPr preferRelativeResize="0"/>
          <p:nvPr/>
        </p:nvPicPr>
        <p:blipFill rotWithShape="1">
          <a:blip r:embed="rId1">
            <a:alphaModFix/>
          </a:blip>
          <a:srcRect b="0" l="0" r="0" t="0"/>
          <a:stretch/>
        </p:blipFill>
        <p:spPr>
          <a:xfrm>
            <a:off x="644525" y="1981200"/>
            <a:ext cx="3394075" cy="4114800"/>
          </a:xfrm>
          <a:prstGeom prst="rect">
            <a:avLst/>
          </a:prstGeom>
          <a:noFill/>
          <a:ln cap="flat" cmpd="sng" w="9525">
            <a:solidFill>
              <a:schemeClr val="dk1"/>
            </a:solidFill>
            <a:prstDash val="solid"/>
            <a:miter lim="800000"/>
            <a:headEnd len="sm" w="sm" type="none"/>
            <a:tailEnd len="sm" w="sm" type="none"/>
          </a:ln>
          <a:effectLst>
            <a:outerShdw blurRad="63500" dir="2700000" dist="38100">
              <a:srgbClr val="808080">
                <a:alpha val="74901"/>
              </a:srgbClr>
            </a:outerShdw>
          </a:effectLst>
        </p:spPr>
      </p:pic>
      <p:sp>
        <p:nvSpPr>
          <p:cNvPr id="14" name="Google Shape;14;p1"/>
          <p:cNvSpPr txBox="1"/>
          <p:nvPr/>
        </p:nvSpPr>
        <p:spPr>
          <a:xfrm>
            <a:off x="3417887" y="1330325"/>
            <a:ext cx="2349500" cy="3381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600"/>
              <a:buFont typeface="Verdana"/>
              <a:buNone/>
            </a:pPr>
            <a:r>
              <a:rPr b="0" i="0" lang="en-US" sz="1600" u="none">
                <a:solidFill>
                  <a:srgbClr val="FFFFFF"/>
                </a:solidFill>
                <a:latin typeface="Verdana"/>
                <a:ea typeface="Verdana"/>
                <a:cs typeface="Verdana"/>
                <a:sym typeface="Verdana"/>
              </a:rPr>
              <a:t>AP</a:t>
            </a:r>
            <a:r>
              <a:rPr b="0" baseline="30000" i="0" lang="en-US" sz="1600" u="none">
                <a:solidFill>
                  <a:srgbClr val="FFFFFF"/>
                </a:solidFill>
                <a:latin typeface="Verdana"/>
                <a:ea typeface="Verdana"/>
                <a:cs typeface="Verdana"/>
                <a:sym typeface="Verdana"/>
              </a:rPr>
              <a:t>®</a:t>
            </a:r>
            <a:r>
              <a:rPr b="0" i="0" lang="en-US" sz="1600" u="none">
                <a:solidFill>
                  <a:srgbClr val="FFFFFF"/>
                </a:solidFill>
                <a:latin typeface="Verdana"/>
                <a:ea typeface="Verdana"/>
                <a:cs typeface="Verdana"/>
                <a:sym typeface="Verdana"/>
              </a:rPr>
              <a:t> Seventh Edition</a:t>
            </a:r>
            <a:endParaRPr/>
          </a:p>
        </p:txBody>
      </p:sp>
      <p:sp>
        <p:nvSpPr>
          <p:cNvPr id="15" name="Google Shape;15;p1"/>
          <p:cNvSpPr txBox="1"/>
          <p:nvPr/>
        </p:nvSpPr>
        <p:spPr>
          <a:xfrm>
            <a:off x="-12700" y="6434137"/>
            <a:ext cx="9161462" cy="430212"/>
          </a:xfrm>
          <a:prstGeom prst="rect">
            <a:avLst/>
          </a:prstGeom>
          <a:solidFill>
            <a:srgbClr val="962F33"/>
          </a:solidFill>
          <a:ln cap="flat" cmpd="sng" w="9525">
            <a:solidFill>
              <a:srgbClr val="962F3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Pearson_Bound_White" id="16" name="Google Shape;16;p1"/>
          <p:cNvPicPr preferRelativeResize="0"/>
          <p:nvPr/>
        </p:nvPicPr>
        <p:blipFill rotWithShape="1">
          <a:blip r:embed="rId2">
            <a:alphaModFix/>
          </a:blip>
          <a:srcRect b="0" l="0" r="0" t="0"/>
          <a:stretch/>
        </p:blipFill>
        <p:spPr>
          <a:xfrm>
            <a:off x="7747000" y="6440487"/>
            <a:ext cx="1441450" cy="430212"/>
          </a:xfrm>
          <a:prstGeom prst="rect">
            <a:avLst/>
          </a:prstGeom>
          <a:noFill/>
          <a:ln>
            <a:noFill/>
          </a:ln>
        </p:spPr>
      </p:pic>
      <p:pic>
        <p:nvPicPr>
          <p:cNvPr descr="Pearson_Strap_Bound_White" id="17" name="Google Shape;17;p1"/>
          <p:cNvPicPr preferRelativeResize="0"/>
          <p:nvPr/>
        </p:nvPicPr>
        <p:blipFill rotWithShape="1">
          <a:blip r:embed="rId3">
            <a:alphaModFix/>
          </a:blip>
          <a:srcRect b="0" l="0" r="0" t="0"/>
          <a:stretch/>
        </p:blipFill>
        <p:spPr>
          <a:xfrm>
            <a:off x="31750" y="6442075"/>
            <a:ext cx="1660525" cy="430212"/>
          </a:xfrm>
          <a:prstGeom prst="rect">
            <a:avLst/>
          </a:prstGeom>
          <a:noFill/>
          <a:ln>
            <a:noFill/>
          </a:ln>
        </p:spPr>
      </p:pic>
      <p:sp>
        <p:nvSpPr>
          <p:cNvPr id="18" name="Google Shape;18;p1"/>
          <p:cNvSpPr txBox="1"/>
          <p:nvPr/>
        </p:nvSpPr>
        <p:spPr>
          <a:xfrm>
            <a:off x="3819525" y="6408737"/>
            <a:ext cx="3944937" cy="4572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Copyright © 2015, 2011, 2007</a:t>
            </a:r>
            <a:endParaRPr/>
          </a:p>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Pearson Education, Inc.</a:t>
            </a:r>
            <a:endParaRPr/>
          </a:p>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All Rights Reserved</a:t>
            </a:r>
            <a:endParaRPr/>
          </a:p>
        </p:txBody>
      </p:sp>
      <p:sp>
        <p:nvSpPr>
          <p:cNvPr id="19" name="Google Shape;19;p1"/>
          <p:cNvSpPr txBox="1"/>
          <p:nvPr/>
        </p:nvSpPr>
        <p:spPr>
          <a:xfrm>
            <a:off x="1587500" y="6478587"/>
            <a:ext cx="497522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900"/>
              <a:buFont typeface="Verdana"/>
              <a:buNone/>
            </a:pPr>
            <a:r>
              <a:rPr b="0" i="1" lang="en-US" sz="900" u="none">
                <a:solidFill>
                  <a:schemeClr val="lt1"/>
                </a:solidFill>
                <a:latin typeface="Verdana"/>
                <a:ea typeface="Verdana"/>
                <a:cs typeface="Verdana"/>
                <a:sym typeface="Verdana"/>
              </a:rPr>
              <a:t>World Civilizations: The Global Experience</a:t>
            </a:r>
            <a:r>
              <a:rPr b="0" i="0" lang="en-US" sz="900" u="none">
                <a:solidFill>
                  <a:schemeClr val="lt1"/>
                </a:solidFill>
                <a:latin typeface="Verdana"/>
                <a:ea typeface="Verdana"/>
                <a:cs typeface="Verdana"/>
                <a:sym typeface="Verdana"/>
              </a:rPr>
              <a:t>, AP</a:t>
            </a:r>
            <a:r>
              <a:rPr b="0" baseline="30000" i="0" lang="en-US" sz="900" u="none">
                <a:solidFill>
                  <a:schemeClr val="lt1"/>
                </a:solidFill>
                <a:latin typeface="Verdana"/>
                <a:ea typeface="Verdana"/>
                <a:cs typeface="Verdana"/>
                <a:sym typeface="Verdana"/>
              </a:rPr>
              <a:t>®</a:t>
            </a:r>
            <a:r>
              <a:rPr b="0" i="0" lang="en-US" sz="900" u="none">
                <a:solidFill>
                  <a:schemeClr val="lt1"/>
                </a:solidFill>
                <a:latin typeface="Verdana"/>
                <a:ea typeface="Verdana"/>
                <a:cs typeface="Verdana"/>
                <a:sym typeface="Verdana"/>
              </a:rPr>
              <a:t> Seventh Edition</a:t>
            </a:r>
            <a:endParaRPr/>
          </a:p>
          <a:p>
            <a:pPr indent="0" lvl="0" marL="0" marR="0" rtl="0" algn="l">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Stearns | Adas | Schwartz | Gilbert</a:t>
            </a:r>
            <a:endParaRPr/>
          </a:p>
        </p:txBody>
      </p:sp>
      <p:sp>
        <p:nvSpPr>
          <p:cNvPr id="20" name="Google Shape;20;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19100" lvl="0" marL="457200" marR="0" rtl="0" algn="l">
              <a:spcBef>
                <a:spcPts val="600"/>
              </a:spcBef>
              <a:spcAft>
                <a:spcPts val="0"/>
              </a:spcAft>
              <a:buClr>
                <a:srgbClr val="A91D20"/>
              </a:buClr>
              <a:buSzPts val="3000"/>
              <a:buFont typeface="Times"/>
              <a:buChar char="•"/>
              <a:defRPr b="0" i="0" sz="3000" u="none" cap="none" strike="noStrike">
                <a:solidFill>
                  <a:schemeClr val="dk1"/>
                </a:solidFill>
                <a:latin typeface="Verdana"/>
                <a:ea typeface="Verdana"/>
                <a:cs typeface="Verdana"/>
                <a:sym typeface="Verdana"/>
              </a:defRPr>
            </a:lvl1pPr>
            <a:lvl2pPr indent="-393700" lvl="1" marL="914400" marR="0" rtl="0" algn="l">
              <a:spcBef>
                <a:spcPts val="520"/>
              </a:spcBef>
              <a:spcAft>
                <a:spcPts val="0"/>
              </a:spcAft>
              <a:buClr>
                <a:schemeClr val="dk1"/>
              </a:buClr>
              <a:buSzPts val="2600"/>
              <a:buFont typeface="Verdana"/>
              <a:buChar char="–"/>
              <a:defRPr b="0" i="0" sz="2600" u="none" cap="none" strike="noStrike">
                <a:solidFill>
                  <a:schemeClr val="dk1"/>
                </a:solidFill>
                <a:latin typeface="Verdana"/>
                <a:ea typeface="Verdana"/>
                <a:cs typeface="Verdana"/>
                <a:sym typeface="Verdana"/>
              </a:defRPr>
            </a:lvl2pPr>
            <a:lvl3pPr indent="-381000" lvl="2" marL="1371600" marR="0" rtl="0" algn="l">
              <a:spcBef>
                <a:spcPts val="480"/>
              </a:spcBef>
              <a:spcAft>
                <a:spcPts val="0"/>
              </a:spcAft>
              <a:buClr>
                <a:srgbClr val="CC4C29"/>
              </a:buClr>
              <a:buSzPts val="2400"/>
              <a:buFont typeface="Noto Sans Symbols"/>
              <a:buChar char="▪"/>
              <a:defRPr b="0" i="0" sz="2400" u="none" cap="none" strike="noStrike">
                <a:solidFill>
                  <a:schemeClr val="dk1"/>
                </a:solidFill>
                <a:latin typeface="Verdana"/>
                <a:ea typeface="Verdana"/>
                <a:cs typeface="Verdana"/>
                <a:sym typeface="Verdana"/>
              </a:defRPr>
            </a:lvl3pPr>
            <a:lvl4pPr indent="-368300" lvl="3" marL="1828800" marR="0" rtl="0" algn="l">
              <a:spcBef>
                <a:spcPts val="440"/>
              </a:spcBef>
              <a:spcAft>
                <a:spcPts val="0"/>
              </a:spcAft>
              <a:buClr>
                <a:srgbClr val="A91D20"/>
              </a:buClr>
              <a:buSzPts val="2200"/>
              <a:buFont typeface="Times"/>
              <a:buChar char="•"/>
              <a:defRPr b="0" i="0" sz="2200" u="none" cap="none" strike="noStrike">
                <a:solidFill>
                  <a:schemeClr val="dk1"/>
                </a:solidFill>
                <a:latin typeface="Verdana"/>
                <a:ea typeface="Verdana"/>
                <a:cs typeface="Verdana"/>
                <a:sym typeface="Verdana"/>
              </a:defRPr>
            </a:lvl4pPr>
            <a:lvl5pPr indent="-355600" lvl="4" marL="2286000" marR="0" rtl="0" algn="l">
              <a:spcBef>
                <a:spcPts val="400"/>
              </a:spcBef>
              <a:spcAft>
                <a:spcPts val="0"/>
              </a:spcAft>
              <a:buClr>
                <a:schemeClr val="dk1"/>
              </a:buClr>
              <a:buSzPts val="2000"/>
              <a:buFont typeface="Verdana"/>
              <a:buChar char="–"/>
              <a:defRPr b="0" i="0" sz="2000" u="none" cap="none" strike="noStrike">
                <a:solidFill>
                  <a:schemeClr val="dk1"/>
                </a:solidFill>
                <a:latin typeface="Verdana"/>
                <a:ea typeface="Verdana"/>
                <a:cs typeface="Verdana"/>
                <a:sym typeface="Verdana"/>
              </a:defRPr>
            </a:lvl5pPr>
            <a:lvl6pPr indent="-355600" lvl="5" marL="27432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 name="Google Shape;21;p1"/>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1pPr>
            <a:lvl2pPr lvl="1"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2pPr>
            <a:lvl3pPr lvl="2"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3pPr>
            <a:lvl4pPr lvl="3"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4pPr>
            <a:lvl5pPr lvl="4"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5pPr>
            <a:lvl6pPr lvl="5"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sp>
        <p:nvSpPr>
          <p:cNvPr id="25" name="Google Shape;25;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19100" lvl="0" marL="457200" marR="0" rtl="0" algn="l">
              <a:spcBef>
                <a:spcPts val="600"/>
              </a:spcBef>
              <a:spcAft>
                <a:spcPts val="0"/>
              </a:spcAft>
              <a:buClr>
                <a:srgbClr val="A91D20"/>
              </a:buClr>
              <a:buSzPts val="3000"/>
              <a:buFont typeface="Times"/>
              <a:buChar char="•"/>
              <a:defRPr b="0" i="0" sz="3000" u="none" cap="none" strike="noStrike">
                <a:solidFill>
                  <a:schemeClr val="dk1"/>
                </a:solidFill>
                <a:latin typeface="Verdana"/>
                <a:ea typeface="Verdana"/>
                <a:cs typeface="Verdana"/>
                <a:sym typeface="Verdana"/>
              </a:defRPr>
            </a:lvl1pPr>
            <a:lvl2pPr indent="-393700" lvl="1" marL="914400" marR="0" rtl="0" algn="l">
              <a:spcBef>
                <a:spcPts val="520"/>
              </a:spcBef>
              <a:spcAft>
                <a:spcPts val="0"/>
              </a:spcAft>
              <a:buClr>
                <a:schemeClr val="dk1"/>
              </a:buClr>
              <a:buSzPts val="2600"/>
              <a:buFont typeface="Verdana"/>
              <a:buChar char="–"/>
              <a:defRPr b="0" i="0" sz="2600" u="none" cap="none" strike="noStrike">
                <a:solidFill>
                  <a:schemeClr val="dk1"/>
                </a:solidFill>
                <a:latin typeface="Verdana"/>
                <a:ea typeface="Verdana"/>
                <a:cs typeface="Verdana"/>
                <a:sym typeface="Verdana"/>
              </a:defRPr>
            </a:lvl2pPr>
            <a:lvl3pPr indent="-381000" lvl="2" marL="1371600" marR="0" rtl="0" algn="l">
              <a:spcBef>
                <a:spcPts val="480"/>
              </a:spcBef>
              <a:spcAft>
                <a:spcPts val="0"/>
              </a:spcAft>
              <a:buClr>
                <a:srgbClr val="CC4C29"/>
              </a:buClr>
              <a:buSzPts val="2400"/>
              <a:buFont typeface="Noto Sans Symbols"/>
              <a:buChar char="▪"/>
              <a:defRPr b="0" i="0" sz="2400" u="none" cap="none" strike="noStrike">
                <a:solidFill>
                  <a:schemeClr val="dk1"/>
                </a:solidFill>
                <a:latin typeface="Verdana"/>
                <a:ea typeface="Verdana"/>
                <a:cs typeface="Verdana"/>
                <a:sym typeface="Verdana"/>
              </a:defRPr>
            </a:lvl3pPr>
            <a:lvl4pPr indent="-368300" lvl="3" marL="1828800" marR="0" rtl="0" algn="l">
              <a:spcBef>
                <a:spcPts val="440"/>
              </a:spcBef>
              <a:spcAft>
                <a:spcPts val="0"/>
              </a:spcAft>
              <a:buClr>
                <a:srgbClr val="A91D20"/>
              </a:buClr>
              <a:buSzPts val="2200"/>
              <a:buFont typeface="Times"/>
              <a:buChar char="•"/>
              <a:defRPr b="0" i="0" sz="2200" u="none" cap="none" strike="noStrike">
                <a:solidFill>
                  <a:schemeClr val="dk1"/>
                </a:solidFill>
                <a:latin typeface="Verdana"/>
                <a:ea typeface="Verdana"/>
                <a:cs typeface="Verdana"/>
                <a:sym typeface="Verdana"/>
              </a:defRPr>
            </a:lvl4pPr>
            <a:lvl5pPr indent="-355600" lvl="4" marL="2286000" marR="0" rtl="0" algn="l">
              <a:spcBef>
                <a:spcPts val="400"/>
              </a:spcBef>
              <a:spcAft>
                <a:spcPts val="0"/>
              </a:spcAft>
              <a:buClr>
                <a:schemeClr val="dk1"/>
              </a:buClr>
              <a:buSzPts val="2000"/>
              <a:buFont typeface="Verdana"/>
              <a:buChar char="–"/>
              <a:defRPr b="0" i="0" sz="2000" u="none" cap="none" strike="noStrike">
                <a:solidFill>
                  <a:schemeClr val="dk1"/>
                </a:solidFill>
                <a:latin typeface="Verdana"/>
                <a:ea typeface="Verdana"/>
                <a:cs typeface="Verdana"/>
                <a:sym typeface="Verdana"/>
              </a:defRPr>
            </a:lvl5pPr>
            <a:lvl6pPr indent="-355600" lvl="5" marL="27432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6" name="Google Shape;26;p3"/>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1pPr>
            <a:lvl2pPr lvl="1"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2pPr>
            <a:lvl3pPr lvl="2"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3pPr>
            <a:lvl4pPr lvl="3"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4pPr>
            <a:lvl5pPr lvl="4" marR="0" rtl="0" algn="ctr">
              <a:spcBef>
                <a:spcPts val="0"/>
              </a:spcBef>
              <a:spcAft>
                <a:spcPts val="0"/>
              </a:spcAft>
              <a:buSzPts val="1400"/>
              <a:buNone/>
              <a:defRPr b="0" i="0" sz="4000" u="none" cap="none" strike="noStrike">
                <a:solidFill>
                  <a:schemeClr val="lt1"/>
                </a:solidFill>
                <a:latin typeface="Verdana"/>
                <a:ea typeface="Verdana"/>
                <a:cs typeface="Verdana"/>
                <a:sym typeface="Verdana"/>
              </a:defRPr>
            </a:lvl5pPr>
            <a:lvl6pPr lvl="5"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7" name="Google Shape;27;p3"/>
          <p:cNvSpPr txBox="1"/>
          <p:nvPr/>
        </p:nvSpPr>
        <p:spPr>
          <a:xfrm>
            <a:off x="-12700" y="6434137"/>
            <a:ext cx="9161462" cy="430212"/>
          </a:xfrm>
          <a:prstGeom prst="rect">
            <a:avLst/>
          </a:prstGeom>
          <a:solidFill>
            <a:srgbClr val="962F33"/>
          </a:solidFill>
          <a:ln cap="flat" cmpd="sng" w="9525">
            <a:solidFill>
              <a:srgbClr val="962F3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Pearson_Bound_White" id="28" name="Google Shape;28;p3"/>
          <p:cNvPicPr preferRelativeResize="0"/>
          <p:nvPr/>
        </p:nvPicPr>
        <p:blipFill rotWithShape="1">
          <a:blip r:embed="rId1">
            <a:alphaModFix/>
          </a:blip>
          <a:srcRect b="0" l="0" r="0" t="0"/>
          <a:stretch/>
        </p:blipFill>
        <p:spPr>
          <a:xfrm>
            <a:off x="7747000" y="6440487"/>
            <a:ext cx="1441450" cy="430212"/>
          </a:xfrm>
          <a:prstGeom prst="rect">
            <a:avLst/>
          </a:prstGeom>
          <a:noFill/>
          <a:ln>
            <a:noFill/>
          </a:ln>
        </p:spPr>
      </p:pic>
      <p:pic>
        <p:nvPicPr>
          <p:cNvPr descr="Pearson_Strap_Bound_White" id="29" name="Google Shape;29;p3"/>
          <p:cNvPicPr preferRelativeResize="0"/>
          <p:nvPr/>
        </p:nvPicPr>
        <p:blipFill rotWithShape="1">
          <a:blip r:embed="rId2">
            <a:alphaModFix/>
          </a:blip>
          <a:srcRect b="0" l="0" r="0" t="0"/>
          <a:stretch/>
        </p:blipFill>
        <p:spPr>
          <a:xfrm>
            <a:off x="31750" y="6442075"/>
            <a:ext cx="1660525" cy="430212"/>
          </a:xfrm>
          <a:prstGeom prst="rect">
            <a:avLst/>
          </a:prstGeom>
          <a:noFill/>
          <a:ln>
            <a:noFill/>
          </a:ln>
        </p:spPr>
      </p:pic>
      <p:sp>
        <p:nvSpPr>
          <p:cNvPr id="30" name="Google Shape;30;p3"/>
          <p:cNvSpPr txBox="1"/>
          <p:nvPr/>
        </p:nvSpPr>
        <p:spPr>
          <a:xfrm>
            <a:off x="3819525" y="6408737"/>
            <a:ext cx="3944937" cy="4572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Copyright © 2015, 2011, 2007</a:t>
            </a:r>
            <a:endParaRPr/>
          </a:p>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Pearson Education, Inc.</a:t>
            </a:r>
            <a:endParaRPr/>
          </a:p>
          <a:p>
            <a:pPr indent="0" lvl="0" marL="0" marR="0" rtl="0" algn="r">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All Rights Reserved</a:t>
            </a:r>
            <a:endParaRPr/>
          </a:p>
        </p:txBody>
      </p:sp>
      <p:sp>
        <p:nvSpPr>
          <p:cNvPr id="31" name="Google Shape;31;p3"/>
          <p:cNvSpPr txBox="1"/>
          <p:nvPr/>
        </p:nvSpPr>
        <p:spPr>
          <a:xfrm>
            <a:off x="1587500" y="6478587"/>
            <a:ext cx="497522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900"/>
              <a:buFont typeface="Verdana"/>
              <a:buNone/>
            </a:pPr>
            <a:r>
              <a:rPr b="0" i="1" lang="en-US" sz="900" u="none">
                <a:solidFill>
                  <a:schemeClr val="lt1"/>
                </a:solidFill>
                <a:latin typeface="Verdana"/>
                <a:ea typeface="Verdana"/>
                <a:cs typeface="Verdana"/>
                <a:sym typeface="Verdana"/>
              </a:rPr>
              <a:t>World Civilizations: The Global Experience</a:t>
            </a:r>
            <a:r>
              <a:rPr b="0" i="0" lang="en-US" sz="900" u="none">
                <a:solidFill>
                  <a:schemeClr val="lt1"/>
                </a:solidFill>
                <a:latin typeface="Verdana"/>
                <a:ea typeface="Verdana"/>
                <a:cs typeface="Verdana"/>
                <a:sym typeface="Verdana"/>
              </a:rPr>
              <a:t>, AP</a:t>
            </a:r>
            <a:r>
              <a:rPr b="0" baseline="30000" i="0" lang="en-US" sz="900" u="none">
                <a:solidFill>
                  <a:schemeClr val="lt1"/>
                </a:solidFill>
                <a:latin typeface="Verdana"/>
                <a:ea typeface="Verdana"/>
                <a:cs typeface="Verdana"/>
                <a:sym typeface="Verdana"/>
              </a:rPr>
              <a:t>®</a:t>
            </a:r>
            <a:r>
              <a:rPr b="0" i="0" lang="en-US" sz="900" u="none">
                <a:solidFill>
                  <a:schemeClr val="lt1"/>
                </a:solidFill>
                <a:latin typeface="Verdana"/>
                <a:ea typeface="Verdana"/>
                <a:cs typeface="Verdana"/>
                <a:sym typeface="Verdana"/>
              </a:rPr>
              <a:t> Seventh Edition</a:t>
            </a:r>
            <a:endParaRPr/>
          </a:p>
          <a:p>
            <a:pPr indent="0" lvl="0" marL="0" marR="0" rtl="0" algn="l">
              <a:lnSpc>
                <a:spcPct val="100000"/>
              </a:lnSpc>
              <a:spcBef>
                <a:spcPts val="0"/>
              </a:spcBef>
              <a:spcAft>
                <a:spcPts val="0"/>
              </a:spcAft>
              <a:buClr>
                <a:schemeClr val="lt1"/>
              </a:buClr>
              <a:buSzPts val="900"/>
              <a:buFont typeface="Verdana"/>
              <a:buNone/>
            </a:pPr>
            <a:r>
              <a:rPr b="0" i="0" lang="en-US" sz="900" u="none">
                <a:solidFill>
                  <a:schemeClr val="lt1"/>
                </a:solidFill>
                <a:latin typeface="Verdana"/>
                <a:ea typeface="Verdana"/>
                <a:cs typeface="Verdana"/>
                <a:sym typeface="Verdana"/>
              </a:rPr>
              <a:t>Stearns | Adas | Schwartz | Gilbert</a:t>
            </a:r>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8"/>
          <p:cNvSpPr txBox="1"/>
          <p:nvPr>
            <p:ph idx="1" type="subTitle"/>
          </p:nvPr>
        </p:nvSpPr>
        <p:spPr>
          <a:xfrm>
            <a:off x="4572000" y="3886200"/>
            <a:ext cx="4267200" cy="2057400"/>
          </a:xfrm>
          <a:prstGeom prst="rect">
            <a:avLst/>
          </a:prstGeom>
          <a:solidFill>
            <a:srgbClr val="FFFFFF"/>
          </a:solid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400"/>
              <a:buNone/>
            </a:pPr>
            <a:r>
              <a:rPr b="0" i="0" lang="en-US" sz="2400" u="none">
                <a:solidFill>
                  <a:srgbClr val="030005"/>
                </a:solidFill>
                <a:latin typeface="Verdana"/>
                <a:ea typeface="Verdana"/>
                <a:cs typeface="Verdana"/>
                <a:sym typeface="Verdana"/>
              </a:rPr>
              <a:t>Reunification and Renaissance in Chinese Civilizations:</a:t>
            </a:r>
            <a:endParaRPr/>
          </a:p>
          <a:p>
            <a:pPr indent="0" lvl="0" marL="0" rtl="0" algn="l">
              <a:lnSpc>
                <a:spcPct val="100000"/>
              </a:lnSpc>
              <a:spcBef>
                <a:spcPts val="0"/>
              </a:spcBef>
              <a:spcAft>
                <a:spcPts val="0"/>
              </a:spcAft>
              <a:buSzPts val="2400"/>
              <a:buNone/>
            </a:pPr>
            <a:r>
              <a:rPr b="0" i="0" lang="en-US" sz="2400" u="none">
                <a:solidFill>
                  <a:srgbClr val="030005"/>
                </a:solidFill>
                <a:latin typeface="Verdana"/>
                <a:ea typeface="Verdana"/>
                <a:cs typeface="Verdana"/>
                <a:sym typeface="Verdana"/>
              </a:rPr>
              <a:t>The Era of the Tang and Song Dynasties</a:t>
            </a:r>
            <a:endParaRPr/>
          </a:p>
        </p:txBody>
      </p:sp>
      <p:sp>
        <p:nvSpPr>
          <p:cNvPr id="46" name="Google Shape;46;p8"/>
          <p:cNvSpPr txBox="1"/>
          <p:nvPr/>
        </p:nvSpPr>
        <p:spPr>
          <a:xfrm>
            <a:off x="6019800" y="2559050"/>
            <a:ext cx="1260475" cy="11080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A91D20"/>
              </a:buClr>
              <a:buSzPts val="6600"/>
              <a:buFont typeface="Verdana"/>
              <a:buNone/>
            </a:pPr>
            <a:r>
              <a:rPr b="0" i="0" lang="en-US" sz="6600" u="none">
                <a:solidFill>
                  <a:srgbClr val="A91D20"/>
                </a:solidFill>
                <a:latin typeface="Verdana"/>
                <a:ea typeface="Verdana"/>
                <a:cs typeface="Verdana"/>
                <a:sym typeface="Verdana"/>
              </a:rPr>
              <a:t>13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9"/>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13.1   </a:t>
            </a:r>
            <a:r>
              <a:rPr b="0" i="0" lang="en-US" sz="1200" u="none">
                <a:solidFill>
                  <a:schemeClr val="dk1"/>
                </a:solidFill>
                <a:latin typeface="Verdana"/>
                <a:ea typeface="Verdana"/>
                <a:cs typeface="Verdana"/>
                <a:sym typeface="Verdana"/>
              </a:rPr>
              <a:t>This cityscape of the Song city of Bian Liang (Kaifeng), painted by Zhang Zeduan, conveys the energy and prosperity that characterized Chinese urban life in the Tang-Song eras. Like Hangzhou, Bian Liang’s graceful bridges, bustling river markets, and spacious parks attracted many visitors, especially at times of festival celebrations like that depicted here.</a:t>
            </a:r>
            <a:endParaRPr/>
          </a:p>
        </p:txBody>
      </p:sp>
      <p:pic>
        <p:nvPicPr>
          <p:cNvPr descr="AALHRBU0.jpg" id="53" name="Google Shape;53;p9"/>
          <p:cNvPicPr preferRelativeResize="0"/>
          <p:nvPr/>
        </p:nvPicPr>
        <p:blipFill rotWithShape="1">
          <a:blip r:embed="rId3">
            <a:alphaModFix/>
          </a:blip>
          <a:srcRect b="0" l="0" r="0" t="0"/>
          <a:stretch/>
        </p:blipFill>
        <p:spPr>
          <a:xfrm>
            <a:off x="0" y="1371600"/>
            <a:ext cx="9144000" cy="3968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0"/>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Chapter Overview</a:t>
            </a:r>
            <a:endParaRPr/>
          </a:p>
        </p:txBody>
      </p:sp>
      <p:sp>
        <p:nvSpPr>
          <p:cNvPr id="60" name="Google Shape;60;p10"/>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571500" lvl="0" marL="571500" rtl="0" algn="l">
              <a:lnSpc>
                <a:spcPct val="100000"/>
              </a:lnSpc>
              <a:spcBef>
                <a:spcPts val="0"/>
              </a:spcBef>
              <a:spcAft>
                <a:spcPts val="0"/>
              </a:spcAft>
              <a:buClr>
                <a:srgbClr val="A91D20"/>
              </a:buClr>
              <a:buSzPts val="3000"/>
              <a:buFont typeface="Arial"/>
              <a:buAutoNum type="romanUcPeriod"/>
            </a:pPr>
            <a:r>
              <a:rPr b="0" i="0" lang="en-US" sz="3000" u="none">
                <a:solidFill>
                  <a:schemeClr val="dk1"/>
                </a:solidFill>
                <a:latin typeface="Verdana"/>
                <a:ea typeface="Verdana"/>
                <a:cs typeface="Verdana"/>
                <a:sym typeface="Verdana"/>
              </a:rPr>
              <a:t>Rebuilding the Imperial Edifice in the Sui-Tang Era</a:t>
            </a:r>
            <a:endParaRPr/>
          </a:p>
          <a:p>
            <a:pPr indent="-571500" lvl="0" marL="571500" rtl="0" algn="l">
              <a:lnSpc>
                <a:spcPct val="100000"/>
              </a:lnSpc>
              <a:spcBef>
                <a:spcPts val="600"/>
              </a:spcBef>
              <a:spcAft>
                <a:spcPts val="0"/>
              </a:spcAft>
              <a:buClr>
                <a:srgbClr val="A91D20"/>
              </a:buClr>
              <a:buSzPts val="3000"/>
              <a:buFont typeface="Arial"/>
              <a:buAutoNum type="romanUcPeriod"/>
            </a:pPr>
            <a:r>
              <a:rPr b="0" i="0" lang="en-US" sz="3000" u="none">
                <a:solidFill>
                  <a:schemeClr val="dk1"/>
                </a:solidFill>
                <a:latin typeface="Verdana"/>
                <a:ea typeface="Verdana"/>
                <a:cs typeface="Verdana"/>
                <a:sym typeface="Verdana"/>
              </a:rPr>
              <a:t>Tang Decline and the Rise of the Song </a:t>
            </a:r>
            <a:endParaRPr/>
          </a:p>
          <a:p>
            <a:pPr indent="-571500" lvl="0" marL="571500" rtl="0" algn="l">
              <a:lnSpc>
                <a:spcPct val="100000"/>
              </a:lnSpc>
              <a:spcBef>
                <a:spcPts val="600"/>
              </a:spcBef>
              <a:spcAft>
                <a:spcPts val="0"/>
              </a:spcAft>
              <a:buClr>
                <a:srgbClr val="A91D20"/>
              </a:buClr>
              <a:buSzPts val="3000"/>
              <a:buFont typeface="Arial"/>
              <a:buAutoNum type="romanUcPeriod"/>
            </a:pPr>
            <a:r>
              <a:rPr b="0" i="0" lang="en-US" sz="3000" u="none">
                <a:solidFill>
                  <a:schemeClr val="dk1"/>
                </a:solidFill>
                <a:latin typeface="Verdana"/>
                <a:ea typeface="Verdana"/>
                <a:cs typeface="Verdana"/>
                <a:sym typeface="Verdana"/>
              </a:rPr>
              <a:t>Tang and Song Prosperity: The Basis of a Golden 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1"/>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TIMELINE</a:t>
            </a:r>
            <a:r>
              <a:rPr b="0" i="0" lang="en-US" sz="1200" u="none">
                <a:solidFill>
                  <a:schemeClr val="dk1"/>
                </a:solidFill>
                <a:latin typeface="Verdana"/>
                <a:ea typeface="Verdana"/>
                <a:cs typeface="Verdana"/>
                <a:sym typeface="Verdana"/>
              </a:rPr>
              <a:t> 200 </a:t>
            </a:r>
            <a:r>
              <a:rPr b="0" i="0" lang="en-US" sz="1000" u="none">
                <a:solidFill>
                  <a:schemeClr val="dk1"/>
                </a:solidFill>
                <a:latin typeface="Verdana"/>
                <a:ea typeface="Verdana"/>
                <a:cs typeface="Verdana"/>
                <a:sym typeface="Verdana"/>
              </a:rPr>
              <a:t>C.E.</a:t>
            </a:r>
            <a:r>
              <a:rPr b="0" i="0" lang="en-US" sz="1200" u="none">
                <a:solidFill>
                  <a:schemeClr val="dk1"/>
                </a:solidFill>
                <a:latin typeface="Verdana"/>
                <a:ea typeface="Verdana"/>
                <a:cs typeface="Verdana"/>
                <a:sym typeface="Verdana"/>
              </a:rPr>
              <a:t> to 1250 </a:t>
            </a:r>
            <a:r>
              <a:rPr b="0" i="0" lang="en-US" sz="1000" u="none">
                <a:solidFill>
                  <a:schemeClr val="dk1"/>
                </a:solidFill>
                <a:latin typeface="Verdana"/>
                <a:ea typeface="Verdana"/>
                <a:cs typeface="Verdana"/>
                <a:sym typeface="Verdana"/>
              </a:rPr>
              <a:t>C.E.</a:t>
            </a:r>
            <a:endParaRPr/>
          </a:p>
        </p:txBody>
      </p:sp>
      <p:pic>
        <p:nvPicPr>
          <p:cNvPr descr="timeline_HEch17.jpg" id="67" name="Google Shape;67;p11"/>
          <p:cNvPicPr preferRelativeResize="0"/>
          <p:nvPr/>
        </p:nvPicPr>
        <p:blipFill rotWithShape="1">
          <a:blip r:embed="rId3">
            <a:alphaModFix/>
          </a:blip>
          <a:srcRect b="0" l="0" r="0" t="0"/>
          <a:stretch/>
        </p:blipFill>
        <p:spPr>
          <a:xfrm>
            <a:off x="0" y="1952625"/>
            <a:ext cx="9144000" cy="2952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2"/>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74" name="Google Shape;74;p12"/>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Wendi (Yang Jian)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Nobleman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Leads nomadic leaders to control northern China</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589, defeat of Chen kingdom</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Established Sui dynasty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3"/>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81" name="Google Shape;81;p13"/>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Sui Excesses and Collapse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Yangdi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Son of Wendi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Legal reform</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Reorganized Confucian education</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Scholar-gentry reestablished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Loyang</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New capital</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Building projects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4"/>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Map 13.1   </a:t>
            </a:r>
            <a:r>
              <a:rPr b="0" i="0" lang="en-US" sz="1200" u="none">
                <a:solidFill>
                  <a:schemeClr val="dk1"/>
                </a:solidFill>
                <a:latin typeface="Verdana"/>
                <a:ea typeface="Verdana"/>
                <a:cs typeface="Verdana"/>
                <a:sym typeface="Verdana"/>
              </a:rPr>
              <a:t>China During the Age of Division After the collapse of the Han dynasty, China fragmented into warring kingdoms for nearly 400 years. The deep divisions of this period were captured by its designation in Chinese histories as the era of the Six Dynasties.</a:t>
            </a:r>
            <a:endParaRPr/>
          </a:p>
        </p:txBody>
      </p:sp>
      <p:pic>
        <p:nvPicPr>
          <p:cNvPr descr="AAIXTRY0.jpg" id="88" name="Google Shape;88;p14"/>
          <p:cNvPicPr preferRelativeResize="0"/>
          <p:nvPr/>
        </p:nvPicPr>
        <p:blipFill rotWithShape="1">
          <a:blip r:embed="rId3">
            <a:alphaModFix/>
          </a:blip>
          <a:srcRect b="0" l="0" r="0" t="0"/>
          <a:stretch/>
        </p:blipFill>
        <p:spPr>
          <a:xfrm>
            <a:off x="1035050" y="0"/>
            <a:ext cx="7073900" cy="6438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5"/>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Map 13.2   The Sui Dynasty and the Tang Dynasty</a:t>
            </a:r>
            <a:br>
              <a:rPr b="1"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The short-lived Sui dynasty laid the foundations for the expansive Tang. Under the latter the Chinese empire was restored on a scale not known since the Han era.</a:t>
            </a:r>
            <a:endParaRPr/>
          </a:p>
        </p:txBody>
      </p:sp>
      <p:pic>
        <p:nvPicPr>
          <p:cNvPr descr="AAIXTRZ0.jpg" id="95" name="Google Shape;95;p15"/>
          <p:cNvPicPr preferRelativeResize="0"/>
          <p:nvPr/>
        </p:nvPicPr>
        <p:blipFill rotWithShape="1">
          <a:blip r:embed="rId3">
            <a:alphaModFix/>
          </a:blip>
          <a:srcRect b="0" l="0" r="0" t="0"/>
          <a:stretch/>
        </p:blipFill>
        <p:spPr>
          <a:xfrm>
            <a:off x="0" y="327025"/>
            <a:ext cx="9144000" cy="5845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6"/>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02" name="Google Shape;102;p16"/>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Sui Excesses and Collapse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Yangdi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Canals built across empire</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Attacked Korea</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Defeated by Turks, 615</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Assassinated, 618</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09" name="Google Shape;109;p17"/>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The Emergence of the Tang and the Restoration of the Empire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Li Yuan, Duke of Tang</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Uses armies to unite China</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Extends borders to Afghanistan</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Use of Turks in army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Empire into Tibet, Vietnam, Manchuria, Korea</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Great Wall repaired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16" name="Google Shape;116;p18"/>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Rebuilding the World's Largest and Most Pervasive Bureaucracy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Unity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Aristocracy weakened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Confucian ideology revised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Scholar-gentry elite reestablished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Bureaucracy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Bureau of Censors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Chang'an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23" name="Google Shape;123;p19"/>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Institutionalizing Meritocracy: The Growing Importance of the Examination System</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Ministry of Rites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Birth, connections important for office</a:t>
            </a:r>
            <a:endParaRPr/>
          </a:p>
          <a:p>
            <a:pPr indent="-285750" lvl="1" marL="742950" rtl="0" algn="l">
              <a:lnSpc>
                <a:spcPct val="100000"/>
              </a:lnSpc>
              <a:spcBef>
                <a:spcPts val="520"/>
              </a:spcBef>
              <a:spcAft>
                <a:spcPts val="0"/>
              </a:spcAft>
              <a:buClr>
                <a:schemeClr val="dk1"/>
              </a:buClr>
              <a:buSzPts val="2600"/>
              <a:buFont typeface="Verdana"/>
              <a:buChar char="–"/>
            </a:pPr>
            <a:r>
              <a:rPr b="0" i="1" lang="en-US" sz="2600" u="none">
                <a:solidFill>
                  <a:schemeClr val="dk1"/>
                </a:solidFill>
                <a:latin typeface="Verdana"/>
                <a:ea typeface="Verdana"/>
                <a:cs typeface="Verdana"/>
                <a:sym typeface="Verdana"/>
              </a:rPr>
              <a:t>Jinshi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13.2  </a:t>
            </a:r>
            <a:r>
              <a:rPr b="0" i="0" lang="en-US" sz="1200" u="none">
                <a:solidFill>
                  <a:schemeClr val="dk1"/>
                </a:solidFill>
                <a:latin typeface="Verdana"/>
                <a:ea typeface="Verdana"/>
                <a:cs typeface="Verdana"/>
                <a:sym typeface="Verdana"/>
              </a:rPr>
              <a:t> As shown in this ink drawing of Chinese philosophers of the Song dynasty, board games and musical recitals were highly esteemed leisure activities for the scholar-gentry class. Members of the scholar-gentry elite might also attend poetry reading or writing parties, travel to mountains to meditate amid scenic splendors, or paint the blossoming plum trees in their gardens. As in their work, members of this highly educated elite admired those who at leisure pursued a diverse array of activities.</a:t>
            </a:r>
            <a:br>
              <a:rPr b="0"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(Handscroll “Gathering of Philosophers.” The Metropolitan Museum of Art, New York, NY, U.S.A. Image copyright © The Metropolitan Museum of Art/Art Resource, NY.)</a:t>
            </a:r>
            <a:endParaRPr/>
          </a:p>
        </p:txBody>
      </p:sp>
      <p:pic>
        <p:nvPicPr>
          <p:cNvPr descr="AAIZNPA0.jpg" id="130" name="Google Shape;130;p20"/>
          <p:cNvPicPr preferRelativeResize="0"/>
          <p:nvPr/>
        </p:nvPicPr>
        <p:blipFill rotWithShape="1">
          <a:blip r:embed="rId3">
            <a:alphaModFix/>
          </a:blip>
          <a:srcRect b="0" l="0" r="0" t="0"/>
          <a:stretch/>
        </p:blipFill>
        <p:spPr>
          <a:xfrm>
            <a:off x="0" y="1603375"/>
            <a:ext cx="9144000" cy="3502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37" name="Google Shape;137;p21"/>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State and Religion in the Tang and Song Eras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Confucianism and Buddhism potential rivals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Buddhism had been central</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Pure land </a:t>
            </a:r>
            <a:r>
              <a:rPr b="0" i="1" lang="en-US" sz="2400" u="none">
                <a:solidFill>
                  <a:schemeClr val="dk1"/>
                </a:solidFill>
                <a:latin typeface="Verdana"/>
                <a:ea typeface="Verdana"/>
                <a:cs typeface="Verdana"/>
                <a:sym typeface="Verdana"/>
              </a:rPr>
              <a:t>Mahayana</a:t>
            </a:r>
            <a:r>
              <a:rPr b="0" i="0" lang="en-US" sz="2400" u="none">
                <a:solidFill>
                  <a:schemeClr val="dk1"/>
                </a:solidFill>
                <a:latin typeface="Verdana"/>
                <a:ea typeface="Verdana"/>
                <a:cs typeface="Verdana"/>
                <a:sym typeface="Verdana"/>
              </a:rPr>
              <a:t> Buddhism popular in era of turmoil</a:t>
            </a:r>
            <a:endParaRPr/>
          </a:p>
          <a:p>
            <a:pPr indent="-228600" lvl="2" marL="1085850" rtl="0" algn="l">
              <a:lnSpc>
                <a:spcPct val="100000"/>
              </a:lnSpc>
              <a:spcBef>
                <a:spcPts val="480"/>
              </a:spcBef>
              <a:spcAft>
                <a:spcPts val="0"/>
              </a:spcAft>
              <a:buClr>
                <a:srgbClr val="CC4C29"/>
              </a:buClr>
              <a:buSzPts val="2400"/>
              <a:buFont typeface="Noto Sans Symbols"/>
              <a:buChar char="▪"/>
            </a:pPr>
            <a:r>
              <a:rPr b="0" i="1" lang="en-US" sz="2400" u="none">
                <a:solidFill>
                  <a:schemeClr val="dk1"/>
                </a:solidFill>
                <a:latin typeface="Verdana"/>
                <a:ea typeface="Verdana"/>
                <a:cs typeface="Verdana"/>
                <a:sym typeface="Verdana"/>
              </a:rPr>
              <a:t>Chan</a:t>
            </a:r>
            <a:r>
              <a:rPr b="0" i="0" lang="en-US" sz="2400" u="none">
                <a:solidFill>
                  <a:schemeClr val="dk1"/>
                </a:solidFill>
                <a:latin typeface="Verdana"/>
                <a:ea typeface="Verdana"/>
                <a:cs typeface="Verdana"/>
                <a:sym typeface="Verdana"/>
              </a:rPr>
              <a:t> (Zen) Buddhism common among elite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44" name="Google Shape;144;p22"/>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State and Religion in the Tang and Song Eras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Early Tang support Buddhism</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Empress Wu (690–705)</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Endows monasteries</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Tried to make Buddhism the state religion</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50,000 monasteries by c. 850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Rebuilding the Imperial Edifice in the Sui-Tang Era</a:t>
            </a:r>
            <a:endParaRPr/>
          </a:p>
        </p:txBody>
      </p:sp>
      <p:sp>
        <p:nvSpPr>
          <p:cNvPr id="151" name="Google Shape;151;p23"/>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The Anti-Buddhist Backlash</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Confucians in administration</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Support taxation of Buddhist monasteries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Persecution under Emperor Wuzong </a:t>
            </a:r>
            <a:endParaRPr/>
          </a:p>
          <a:p>
            <a:pPr indent="-285750" lvl="1" marL="742950" rtl="0" algn="l">
              <a:lnSpc>
                <a:spcPct val="100000"/>
              </a:lnSpc>
              <a:spcBef>
                <a:spcPts val="520"/>
              </a:spcBef>
              <a:spcAft>
                <a:spcPts val="0"/>
              </a:spcAft>
              <a:buClr>
                <a:schemeClr val="dk1"/>
              </a:buClr>
              <a:buSzPts val="2600"/>
              <a:buFont typeface="Verdana"/>
              <a:buNone/>
            </a:pPr>
            <a:r>
              <a:rPr b="0" i="0" lang="en-US" sz="2600" u="none">
                <a:solidFill>
                  <a:schemeClr val="dk1"/>
                </a:solidFill>
                <a:latin typeface="Verdana"/>
                <a:ea typeface="Verdana"/>
                <a:cs typeface="Verdana"/>
                <a:sym typeface="Verdana"/>
              </a:rPr>
              <a:t>  (841–847)</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Monasteries destroyed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Lands redistributed</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Confucian emerges the central ideology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4"/>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13.3   </a:t>
            </a:r>
            <a:r>
              <a:rPr b="0" i="0" lang="en-US" sz="1200" u="none">
                <a:solidFill>
                  <a:schemeClr val="dk1"/>
                </a:solidFill>
                <a:latin typeface="Verdana"/>
                <a:ea typeface="Verdana"/>
                <a:cs typeface="Verdana"/>
                <a:sym typeface="Verdana"/>
              </a:rPr>
              <a:t>Tang era architecture at the Phoenix Pavilion in Japan. Some of the most characteristic features of this splendid style of construction are its steeply sloping tiled roofs with upturned corners, the extensive use of fine wood in the floors, walls, and ceilings, and the sliding panels that covered doors and windows in inclement weather and opened up the temples or monasteries to the natural world on pleasant days.</a:t>
            </a:r>
            <a:endParaRPr/>
          </a:p>
        </p:txBody>
      </p:sp>
      <p:pic>
        <p:nvPicPr>
          <p:cNvPr descr="AAIZNPG0.jpg" id="158" name="Google Shape;158;p24"/>
          <p:cNvPicPr preferRelativeResize="0"/>
          <p:nvPr/>
        </p:nvPicPr>
        <p:blipFill rotWithShape="1">
          <a:blip r:embed="rId3">
            <a:alphaModFix/>
          </a:blip>
          <a:srcRect b="0" l="0" r="0" t="0"/>
          <a:stretch/>
        </p:blipFill>
        <p:spPr>
          <a:xfrm>
            <a:off x="304800" y="0"/>
            <a:ext cx="8613775" cy="6438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13.4   </a:t>
            </a:r>
            <a:r>
              <a:rPr b="0" i="0" lang="en-US" sz="1200" u="none">
                <a:solidFill>
                  <a:schemeClr val="dk1"/>
                </a:solidFill>
                <a:latin typeface="Verdana"/>
                <a:ea typeface="Verdana"/>
                <a:cs typeface="Verdana"/>
                <a:sym typeface="Verdana"/>
              </a:rPr>
              <a:t>At sites such as Longmen near the Tang capital of Luoyang on the Yellow River and Yunkang far to the north, massive statues of the Buddha were carved out of rocky cliffsides beginning in the 6th century C.E. Before the age of Buddhist predominance, sculpture had not been highly developed in China, and the art at these centers was strongly influenced by that of central and even west Asia. Known more for their sheer size than for artistic refinement, the huge Buddhas of sites such as Longmen attest to the high level of skill the Chinese had attained in stone- and metalworking.</a:t>
            </a:r>
            <a:endParaRPr/>
          </a:p>
        </p:txBody>
      </p:sp>
      <p:pic>
        <p:nvPicPr>
          <p:cNvPr descr="AAIZNPL0.jpg" id="165" name="Google Shape;165;p25"/>
          <p:cNvPicPr preferRelativeResize="0"/>
          <p:nvPr/>
        </p:nvPicPr>
        <p:blipFill rotWithShape="1">
          <a:blip r:embed="rId3">
            <a:alphaModFix/>
          </a:blip>
          <a:srcRect b="0" l="0" r="0" t="0"/>
          <a:stretch/>
        </p:blipFill>
        <p:spPr>
          <a:xfrm>
            <a:off x="-1587" y="76200"/>
            <a:ext cx="9144000" cy="6175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172" name="Google Shape;172;p26"/>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Emperor Xuanzong (713–756)</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Height of Tang power</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Mistress, Yang Guifei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Powerful</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Relatives gain power in government</a:t>
            </a:r>
            <a:endParaRPr/>
          </a:p>
          <a:p>
            <a:pPr indent="-342900" lvl="0" marL="342900" rtl="0" algn="l">
              <a:lnSpc>
                <a:spcPct val="100000"/>
              </a:lnSpc>
              <a:spcBef>
                <a:spcPts val="60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755, revolt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But leaders ineffectual</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Frontier peoples, governors benefit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13.5   </a:t>
            </a:r>
            <a:r>
              <a:rPr b="0" i="0" lang="en-US" sz="1200" u="none">
                <a:solidFill>
                  <a:schemeClr val="dk1"/>
                </a:solidFill>
                <a:latin typeface="Verdana"/>
                <a:ea typeface="Verdana"/>
                <a:cs typeface="Verdana"/>
                <a:sym typeface="Verdana"/>
              </a:rPr>
              <a:t>This painting of Yang Guifei gives a vivid impression of the opulence and refinement of Chinese court life in the late Tang era. Here a very well-dressed Yang Guifei is helped by some of her servants onto a well-fed horse, presumably for a trot through the palace grounds. Two fan-bearers stand ready to accompany the now-powerful concubine on her sedate ride while other attendants prepare to lead the horse through the confined space of the royal enclosure.</a:t>
            </a:r>
            <a:endParaRPr/>
          </a:p>
        </p:txBody>
      </p:sp>
      <p:pic>
        <p:nvPicPr>
          <p:cNvPr descr="AAIZNPN0.jpg" id="179" name="Google Shape;179;p27"/>
          <p:cNvPicPr preferRelativeResize="0"/>
          <p:nvPr/>
        </p:nvPicPr>
        <p:blipFill rotWithShape="1">
          <a:blip r:embed="rId3">
            <a:alphaModFix/>
          </a:blip>
          <a:srcRect b="0" l="0" r="0" t="0"/>
          <a:stretch/>
        </p:blipFill>
        <p:spPr>
          <a:xfrm>
            <a:off x="560387" y="0"/>
            <a:ext cx="8023225" cy="6438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186" name="Google Shape;186;p28"/>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The Founding of the Song Dynasty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907, last Tang emperor resigns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Zhao Kuangyin (Taizu)</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960, founds Song dynasty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Liao dynasty, Manchuria</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Khitan nomads</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Unconquered by Taizu</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Song unable to defeat northern nomads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Song pay tribute to Liao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193" name="Google Shape;193;p29"/>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Song Politics: Settling for Partial Restoration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Scholar-gentry patronized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Given power over military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Increased salaries, perks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Many more successful candidates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Map 13.3   China in the Song and Southern Song Dynastic Periods</a:t>
            </a:r>
            <a:br>
              <a:rPr b="1"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A comparison of the territory controlled during the two phases of the Song dynasty clearly indicates both the growing power and pressure of nomadic peoples from the north and the weakened state of the Song rulers of China.</a:t>
            </a:r>
            <a:endParaRPr/>
          </a:p>
        </p:txBody>
      </p:sp>
      <p:pic>
        <p:nvPicPr>
          <p:cNvPr descr="AAIXTSA0.jpg" id="200" name="Google Shape;200;p30"/>
          <p:cNvPicPr preferRelativeResize="0"/>
          <p:nvPr/>
        </p:nvPicPr>
        <p:blipFill rotWithShape="1">
          <a:blip r:embed="rId3">
            <a:alphaModFix/>
          </a:blip>
          <a:srcRect b="0" l="0" r="0" t="0"/>
          <a:stretch/>
        </p:blipFill>
        <p:spPr>
          <a:xfrm>
            <a:off x="0" y="1143000"/>
            <a:ext cx="9144000" cy="4149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207" name="Google Shape;207;p31"/>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The Revival of Confucian Thought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Libraries established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Old texts recovered</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Neo-confucians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Stress on personal morality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Zhu Xi</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Importance of philosophy in everyday life</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Hostility to foreign ideas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Gender, class, age distinctions reinforced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2"/>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214" name="Google Shape;214;p32"/>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Roots of Decline: Attempts at Reform</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Khitan independence encourages others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Tangut, Tibet</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Xi Xia</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Song pay tribute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Wang Anshi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Confucian scholar, chief minister</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Reforms</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Supported agricultural expansion</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Landlords, scholar-gentry taxed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Decline and the Rise of the Song</a:t>
            </a:r>
            <a:endParaRPr/>
          </a:p>
        </p:txBody>
      </p:sp>
      <p:sp>
        <p:nvSpPr>
          <p:cNvPr id="221" name="Google Shape;221;p33"/>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Reaction and Disaster: The Flight to the South</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1085, emperor supporting Wang Anshi dies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Reforms reversed</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Jurchens defeat Liao</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1115, found Jin kingdom</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Invade China</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Song flee south</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New capital at Hangzhou</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Southern Song Dynasty (1127–1279)</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4"/>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28" name="Google Shape;228;p34"/>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Canal system</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Built to accommodate population shift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Yangdi's Grand Canal</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Links North to South</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5"/>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35" name="Google Shape;235;p35"/>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A New Phase of Commercial Expansion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Silk routes reopened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Greater contact with Buddhist, Islamic regions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Sea trade</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Developed by late Tang, Song</a:t>
            </a:r>
            <a:endParaRPr/>
          </a:p>
          <a:p>
            <a:pPr indent="-228600" lvl="2" marL="1085850" rtl="0" algn="l">
              <a:lnSpc>
                <a:spcPct val="100000"/>
              </a:lnSpc>
              <a:spcBef>
                <a:spcPts val="480"/>
              </a:spcBef>
              <a:spcAft>
                <a:spcPts val="0"/>
              </a:spcAft>
              <a:buClr>
                <a:srgbClr val="CC4C29"/>
              </a:buClr>
              <a:buSzPts val="2400"/>
              <a:buFont typeface="Noto Sans Symbols"/>
              <a:buChar char="▪"/>
            </a:pPr>
            <a:r>
              <a:rPr b="0" i="1" lang="en-US" sz="2400" u="none">
                <a:solidFill>
                  <a:schemeClr val="dk1"/>
                </a:solidFill>
                <a:latin typeface="Verdana"/>
                <a:ea typeface="Verdana"/>
                <a:cs typeface="Verdana"/>
                <a:sym typeface="Verdana"/>
              </a:rPr>
              <a:t>Junks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42" name="Google Shape;242;p36"/>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A New Phase of Commercial Expansion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Commerce expands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Credit</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Deposit shops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Flying money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Urban growth </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Chang'an</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Tang capital</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2 million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49" name="Google Shape;249;p37"/>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Expanding Agrarian Production and Life in the Country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New areas cultivated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Canals help transport produce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Aristocratic estates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Divided among peasants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Scholar-gentry replace aristocracy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8"/>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56" name="Google Shape;256;p38"/>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Family and Society in the Tang-Song Era</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Great continuity</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Marriage brokers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Elite women have broader opportunities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Empresses Wu, Wei</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Yang Guifei</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Divorce widely available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9"/>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13.6   </a:t>
            </a:r>
            <a:r>
              <a:rPr b="0" i="0" lang="en-US" sz="1200" u="none">
                <a:solidFill>
                  <a:schemeClr val="dk1"/>
                </a:solidFill>
                <a:latin typeface="Verdana"/>
                <a:ea typeface="Verdana"/>
                <a:cs typeface="Verdana"/>
                <a:sym typeface="Verdana"/>
              </a:rPr>
              <a:t>The farming methods developed in the Song era are illustrated by this 17th-century engraving. Note the overseer, protected by an umbrella from the hot sun. Improved productivity, particularly of staple crops such as irrigated rice, meant that China’s long-held advantages over other civilizations in terms of the population it could support increased in this era. By the early 14th century, as much as a quarter of humanity may have lived in the Chinese empire.</a:t>
            </a:r>
            <a:br>
              <a:rPr b="0"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 The Trustees of the British Museum/Art Resource, NY.)</a:t>
            </a:r>
            <a:endParaRPr/>
          </a:p>
        </p:txBody>
      </p:sp>
      <p:pic>
        <p:nvPicPr>
          <p:cNvPr descr="AALHRBV0.jpg" id="263" name="Google Shape;263;p39"/>
          <p:cNvPicPr preferRelativeResize="0"/>
          <p:nvPr/>
        </p:nvPicPr>
        <p:blipFill rotWithShape="1">
          <a:blip r:embed="rId3">
            <a:alphaModFix/>
          </a:blip>
          <a:srcRect b="0" l="0" r="0" t="0"/>
          <a:stretch/>
        </p:blipFill>
        <p:spPr>
          <a:xfrm>
            <a:off x="1981200" y="0"/>
            <a:ext cx="5099050" cy="6438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0"/>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70" name="Google Shape;270;p40"/>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The Neo-Confucian Assertion of Male Dominance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Neo-Confucians reduce role of women</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Confinement</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Men allowed great freedom</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Men favored in inheritance, divorce</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Women not educated</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Foot binding</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1"/>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Footbinding as a Marker of Male Dominance</a:t>
            </a:r>
            <a:br>
              <a:rPr b="1"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As this photograph vividly illustrates, mature women with bound feet needed special footware since they depended heavily on the very thick heel that resulted from footbinding for support when standing and walking. Little of the sole of the foot touched the ground, and toes were fused together to make a pointed foot.</a:t>
            </a:r>
            <a:endParaRPr/>
          </a:p>
        </p:txBody>
      </p:sp>
      <p:pic>
        <p:nvPicPr>
          <p:cNvPr descr="AAIZTSJ0.jpg" id="277" name="Google Shape;277;p41"/>
          <p:cNvPicPr preferRelativeResize="0"/>
          <p:nvPr/>
        </p:nvPicPr>
        <p:blipFill rotWithShape="1">
          <a:blip r:embed="rId3">
            <a:alphaModFix/>
          </a:blip>
          <a:srcRect b="0" l="0" r="0" t="0"/>
          <a:stretch/>
        </p:blipFill>
        <p:spPr>
          <a:xfrm>
            <a:off x="1397000" y="0"/>
            <a:ext cx="6350000" cy="6438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84" name="Google Shape;284;p42"/>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Invention, Artistic Creativity, and China's Global Impact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Influence over neighbors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Economy stimulated by advances in farming, finance</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Explosives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Used by Song for armaments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3"/>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91" name="Google Shape;291;p43"/>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Invention, Artistic Creativity, and China's Global Impact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Compasses, abacus</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Bi Sheng</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Printing with moveable type</a:t>
            </a:r>
            <a:endParaRPr/>
          </a:p>
          <a:p>
            <a:pPr indent="-228600" lvl="3" marL="1428750" rtl="0" algn="l">
              <a:lnSpc>
                <a:spcPct val="100000"/>
              </a:lnSpc>
              <a:spcBef>
                <a:spcPts val="440"/>
              </a:spcBef>
              <a:spcAft>
                <a:spcPts val="0"/>
              </a:spcAft>
              <a:buClr>
                <a:srgbClr val="A91D20"/>
              </a:buClr>
              <a:buSzPts val="2200"/>
              <a:buFont typeface="Times"/>
              <a:buChar char="•"/>
            </a:pPr>
            <a:r>
              <a:rPr b="0" i="0" lang="en-US" sz="2200" u="none">
                <a:solidFill>
                  <a:schemeClr val="dk1"/>
                </a:solidFill>
                <a:latin typeface="Verdana"/>
                <a:ea typeface="Verdana"/>
                <a:cs typeface="Verdana"/>
                <a:sym typeface="Verdana"/>
              </a:rPr>
              <a:t>Greatest level of literacy in preindustrial civilization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4"/>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Tang and Song Prosperity: The Basis of a Golden Age</a:t>
            </a:r>
            <a:endParaRPr/>
          </a:p>
        </p:txBody>
      </p:sp>
      <p:sp>
        <p:nvSpPr>
          <p:cNvPr id="298" name="Google Shape;298;p44"/>
          <p:cNvSpPr txBox="1"/>
          <p:nvPr>
            <p:ph idx="1" type="body"/>
          </p:nvPr>
        </p:nvSpPr>
        <p:spPr>
          <a:xfrm>
            <a:off x="457200" y="1600200"/>
            <a:ext cx="8229600" cy="4343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A91D20"/>
              </a:buClr>
              <a:buSzPts val="3000"/>
              <a:buFont typeface="Times"/>
              <a:buChar char="•"/>
            </a:pPr>
            <a:r>
              <a:rPr b="0" i="0" lang="en-US" sz="3000" u="none">
                <a:solidFill>
                  <a:schemeClr val="dk1"/>
                </a:solidFill>
                <a:latin typeface="Verdana"/>
                <a:ea typeface="Verdana"/>
                <a:cs typeface="Verdana"/>
                <a:sym typeface="Verdana"/>
              </a:rPr>
              <a:t>Scholarly Refinement and Artistic Accomplishment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Scholar-gentry key</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Change from Buddhist artists</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Secular scenes more common</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Li Bo</a:t>
            </a:r>
            <a:endParaRPr/>
          </a:p>
          <a:p>
            <a:pPr indent="-228600" lvl="2" marL="1085850" rtl="0" algn="l">
              <a:lnSpc>
                <a:spcPct val="100000"/>
              </a:lnSpc>
              <a:spcBef>
                <a:spcPts val="480"/>
              </a:spcBef>
              <a:spcAft>
                <a:spcPts val="0"/>
              </a:spcAft>
              <a:buClr>
                <a:srgbClr val="CC4C29"/>
              </a:buClr>
              <a:buSzPts val="2400"/>
              <a:buFont typeface="Noto Sans Symbols"/>
              <a:buChar char="▪"/>
            </a:pPr>
            <a:r>
              <a:rPr b="0" i="0" lang="en-US" sz="2400" u="none">
                <a:solidFill>
                  <a:schemeClr val="dk1"/>
                </a:solidFill>
                <a:latin typeface="Verdana"/>
                <a:ea typeface="Verdana"/>
                <a:cs typeface="Verdana"/>
                <a:sym typeface="Verdana"/>
              </a:rPr>
              <a:t>Poet</a:t>
            </a:r>
            <a:endParaRPr/>
          </a:p>
          <a:p>
            <a:pPr indent="-285750" lvl="1" marL="742950" rtl="0" algn="l">
              <a:lnSpc>
                <a:spcPct val="100000"/>
              </a:lnSpc>
              <a:spcBef>
                <a:spcPts val="520"/>
              </a:spcBef>
              <a:spcAft>
                <a:spcPts val="0"/>
              </a:spcAft>
              <a:buClr>
                <a:schemeClr val="dk1"/>
              </a:buClr>
              <a:buSzPts val="2600"/>
              <a:buFont typeface="Verdana"/>
              <a:buChar char="–"/>
            </a:pPr>
            <a:r>
              <a:rPr b="0" i="0" lang="en-US" sz="2600" u="none">
                <a:solidFill>
                  <a:schemeClr val="dk1"/>
                </a:solidFill>
                <a:latin typeface="Verdana"/>
                <a:ea typeface="Verdana"/>
                <a:cs typeface="Verdana"/>
                <a:sym typeface="Verdana"/>
              </a:rPr>
              <a:t>Nature a common theme in poetry, art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5"/>
          <p:cNvSpPr txBox="1"/>
          <p:nvPr>
            <p:ph type="title"/>
          </p:nvPr>
        </p:nvSpPr>
        <p:spPr>
          <a:xfrm>
            <a:off x="3175" y="0"/>
            <a:ext cx="9140825" cy="1371600"/>
          </a:xfrm>
          <a:prstGeom prst="rect">
            <a:avLst/>
          </a:prstGeom>
          <a:solidFill>
            <a:srgbClr val="962F33"/>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Artistic Expression and Social Values</a:t>
            </a:r>
            <a:endParaRPr/>
          </a:p>
        </p:txBody>
      </p:sp>
      <p:sp>
        <p:nvSpPr>
          <p:cNvPr id="304" name="Google Shape;304;p4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A91D20"/>
              </a:buClr>
              <a:buSzPts val="3000"/>
              <a:buFont typeface="Times"/>
              <a:buChar char="•"/>
            </a:pPr>
            <a:r>
              <a:rPr b="0" i="0" lang="en-US" sz="3000" u="none" cap="none" strike="noStrike">
                <a:solidFill>
                  <a:schemeClr val="dk1"/>
                </a:solidFill>
                <a:latin typeface="Verdana"/>
                <a:ea typeface="Verdana"/>
                <a:cs typeface="Verdana"/>
                <a:sym typeface="Verdana"/>
              </a:rPr>
              <a:t>Art reveals much about the beliefs and values of a civilization.</a:t>
            </a:r>
            <a:endParaRPr/>
          </a:p>
          <a:p>
            <a:pPr indent="-285750" lvl="1" marL="742950" marR="0" rtl="0" algn="l">
              <a:lnSpc>
                <a:spcPct val="100000"/>
              </a:lnSpc>
              <a:spcBef>
                <a:spcPts val="520"/>
              </a:spcBef>
              <a:spcAft>
                <a:spcPts val="0"/>
              </a:spcAft>
              <a:buClr>
                <a:schemeClr val="dk1"/>
              </a:buClr>
              <a:buSzPts val="2600"/>
              <a:buFont typeface="Verdana"/>
              <a:buChar char="–"/>
            </a:pPr>
            <a:r>
              <a:rPr b="0" i="0" lang="en-US" sz="2600" u="none" cap="none" strike="noStrike">
                <a:solidFill>
                  <a:schemeClr val="dk1"/>
                </a:solidFill>
                <a:latin typeface="Verdana"/>
                <a:ea typeface="Verdana"/>
                <a:cs typeface="Verdana"/>
                <a:sym typeface="Verdana"/>
              </a:rPr>
              <a:t>Techniques, materials</a:t>
            </a:r>
            <a:endParaRPr/>
          </a:p>
          <a:p>
            <a:pPr indent="-285750" lvl="1" marL="742950" marR="0" rtl="0" algn="l">
              <a:lnSpc>
                <a:spcPct val="100000"/>
              </a:lnSpc>
              <a:spcBef>
                <a:spcPts val="520"/>
              </a:spcBef>
              <a:spcAft>
                <a:spcPts val="0"/>
              </a:spcAft>
              <a:buClr>
                <a:schemeClr val="dk1"/>
              </a:buClr>
              <a:buSzPts val="2600"/>
              <a:buFont typeface="Verdana"/>
              <a:buChar char="–"/>
            </a:pPr>
            <a:r>
              <a:rPr b="0" i="0" lang="en-US" sz="2600" u="none" cap="none" strike="noStrike">
                <a:solidFill>
                  <a:schemeClr val="dk1"/>
                </a:solidFill>
                <a:latin typeface="Verdana"/>
                <a:ea typeface="Verdana"/>
                <a:cs typeface="Verdana"/>
                <a:sym typeface="Verdana"/>
              </a:rPr>
              <a:t>Producers, purpose</a:t>
            </a:r>
            <a:endParaRPr/>
          </a:p>
          <a:p>
            <a:pPr indent="-342900" lvl="0" marL="342900" marR="0" rtl="0" algn="l">
              <a:lnSpc>
                <a:spcPct val="100000"/>
              </a:lnSpc>
              <a:spcBef>
                <a:spcPts val="600"/>
              </a:spcBef>
              <a:spcAft>
                <a:spcPts val="0"/>
              </a:spcAft>
              <a:buClr>
                <a:srgbClr val="A91D20"/>
              </a:buClr>
              <a:buSzPts val="3000"/>
              <a:buFont typeface="Times"/>
              <a:buChar char="•"/>
            </a:pPr>
            <a:r>
              <a:rPr b="0" i="0" lang="en-US" sz="3000" u="none" cap="none" strike="noStrike">
                <a:solidFill>
                  <a:schemeClr val="dk1"/>
                </a:solidFill>
                <a:latin typeface="Verdana"/>
                <a:ea typeface="Verdana"/>
                <a:cs typeface="Verdana"/>
                <a:sym typeface="Verdana"/>
              </a:rPr>
              <a:t>China's political elite as landscape artists</a:t>
            </a:r>
            <a:endParaRPr/>
          </a:p>
          <a:p>
            <a:pPr indent="-285750" lvl="1" marL="742950" marR="0" rtl="0" algn="l">
              <a:lnSpc>
                <a:spcPct val="100000"/>
              </a:lnSpc>
              <a:spcBef>
                <a:spcPts val="520"/>
              </a:spcBef>
              <a:spcAft>
                <a:spcPts val="0"/>
              </a:spcAft>
              <a:buClr>
                <a:schemeClr val="dk1"/>
              </a:buClr>
              <a:buSzPts val="2600"/>
              <a:buFont typeface="Verdana"/>
              <a:buChar char="–"/>
            </a:pPr>
            <a:r>
              <a:rPr b="0" i="0" lang="en-US" sz="2600" u="none" cap="none" strike="noStrike">
                <a:solidFill>
                  <a:schemeClr val="dk1"/>
                </a:solidFill>
                <a:latin typeface="Verdana"/>
                <a:ea typeface="Verdana"/>
                <a:cs typeface="Verdana"/>
                <a:sym typeface="Verdana"/>
              </a:rPr>
              <a:t>Preference for civil leaders in society</a:t>
            </a:r>
            <a:endParaRPr/>
          </a:p>
          <a:p>
            <a:pPr indent="-285750" lvl="1" marL="742950" marR="0" rtl="0" algn="l">
              <a:lnSpc>
                <a:spcPct val="100000"/>
              </a:lnSpc>
              <a:spcBef>
                <a:spcPts val="520"/>
              </a:spcBef>
              <a:spcAft>
                <a:spcPts val="0"/>
              </a:spcAft>
              <a:buClr>
                <a:schemeClr val="dk1"/>
              </a:buClr>
              <a:buSzPts val="2600"/>
              <a:buFont typeface="Verdana"/>
              <a:buChar char="–"/>
            </a:pPr>
            <a:r>
              <a:rPr b="0" i="0" lang="en-US" sz="2600" u="none" cap="none" strike="noStrike">
                <a:solidFill>
                  <a:schemeClr val="dk1"/>
                </a:solidFill>
                <a:latin typeface="Verdana"/>
                <a:ea typeface="Verdana"/>
                <a:cs typeface="Verdana"/>
                <a:sym typeface="Verdana"/>
              </a:rPr>
              <a:t>Contrasted with religious paintings and sculpture in other societies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6"/>
          <p:cNvSpPr txBox="1"/>
          <p:nvPr>
            <p:ph type="title"/>
          </p:nvPr>
        </p:nvSpPr>
        <p:spPr>
          <a:xfrm>
            <a:off x="2630487" y="2752725"/>
            <a:ext cx="3883025"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200"/>
              <a:buFont typeface="Verdana"/>
              <a:buNone/>
            </a:pPr>
            <a:r>
              <a:rPr b="1" i="0" lang="en-US" sz="1200" u="none">
                <a:solidFill>
                  <a:schemeClr val="dk1"/>
                </a:solidFill>
                <a:latin typeface="Verdana"/>
                <a:ea typeface="Verdana"/>
                <a:cs typeface="Verdana"/>
                <a:sym typeface="Verdana"/>
              </a:rPr>
              <a:t>Figure 13.7  </a:t>
            </a:r>
            <a:r>
              <a:rPr b="0" i="0" lang="en-US" sz="1200" u="none">
                <a:solidFill>
                  <a:schemeClr val="dk1"/>
                </a:solidFill>
                <a:latin typeface="Verdana"/>
                <a:ea typeface="Verdana"/>
                <a:cs typeface="Verdana"/>
                <a:sym typeface="Verdana"/>
              </a:rPr>
              <a:t> The simplicity of composition, the use of empty space, and the emphasis on nature are all characteristic of Chinese landscape painting at its height in the Song era. The colors used tended to be muted; often only brown or black ink was used. Most artists stamped their work with signature seals, like the red ones in this image, and poems describing scenes related to those in the painting floated in the empty space at the top or sides.</a:t>
            </a:r>
            <a:br>
              <a:rPr b="0" i="0" lang="en-US" sz="1200" u="none">
                <a:solidFill>
                  <a:schemeClr val="dk1"/>
                </a:solidFill>
                <a:latin typeface="Verdana"/>
                <a:ea typeface="Verdana"/>
                <a:cs typeface="Verdana"/>
                <a:sym typeface="Verdana"/>
              </a:rPr>
            </a:br>
            <a:r>
              <a:rPr b="0" i="0" lang="en-US" sz="1200" u="none">
                <a:solidFill>
                  <a:schemeClr val="dk1"/>
                </a:solidFill>
                <a:latin typeface="Verdana"/>
                <a:ea typeface="Verdana"/>
                <a:cs typeface="Verdana"/>
                <a:sym typeface="Verdana"/>
              </a:rPr>
              <a:t>(Ma Yuan, Chinese, 1190–1235 “Bare Willows and Distant Mountains.” Photograph © 2010 Museum of Fine Arts, Boston. Special Chinese and Japanese Fund, 14.61)</a:t>
            </a:r>
            <a:endParaRPr/>
          </a:p>
        </p:txBody>
      </p:sp>
      <p:pic>
        <p:nvPicPr>
          <p:cNvPr descr="AAIZNPS0.jpg" id="311" name="Google Shape;311;p46"/>
          <p:cNvPicPr preferRelativeResize="0"/>
          <p:nvPr/>
        </p:nvPicPr>
        <p:blipFill rotWithShape="1">
          <a:blip r:embed="rId3">
            <a:alphaModFix/>
          </a:blip>
          <a:srcRect b="0" l="0" r="0" t="0"/>
          <a:stretch/>
        </p:blipFill>
        <p:spPr>
          <a:xfrm>
            <a:off x="1295400" y="0"/>
            <a:ext cx="6553200" cy="6438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stearn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earn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